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  <p:sldMasterId id="2147483693" r:id="rId2"/>
  </p:sldMasterIdLst>
  <p:notesMasterIdLst>
    <p:notesMasterId r:id="rId27"/>
  </p:notesMasterIdLst>
  <p:handoutMasterIdLst>
    <p:handoutMasterId r:id="rId28"/>
  </p:handoutMasterIdLst>
  <p:sldIdLst>
    <p:sldId id="510" r:id="rId3"/>
    <p:sldId id="511" r:id="rId4"/>
    <p:sldId id="512" r:id="rId5"/>
    <p:sldId id="543" r:id="rId6"/>
    <p:sldId id="513" r:id="rId7"/>
    <p:sldId id="544" r:id="rId8"/>
    <p:sldId id="514" r:id="rId9"/>
    <p:sldId id="546" r:id="rId10"/>
    <p:sldId id="547" r:id="rId11"/>
    <p:sldId id="515" r:id="rId12"/>
    <p:sldId id="549" r:id="rId13"/>
    <p:sldId id="516" r:id="rId14"/>
    <p:sldId id="519" r:id="rId15"/>
    <p:sldId id="551" r:id="rId16"/>
    <p:sldId id="552" r:id="rId17"/>
    <p:sldId id="520" r:id="rId18"/>
    <p:sldId id="521" r:id="rId19"/>
    <p:sldId id="522" r:id="rId20"/>
    <p:sldId id="535" r:id="rId21"/>
    <p:sldId id="536" r:id="rId22"/>
    <p:sldId id="538" r:id="rId23"/>
    <p:sldId id="539" r:id="rId24"/>
    <p:sldId id="540" r:id="rId25"/>
    <p:sldId id="541" r:id="rId2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lnSpc>
        <a:spcPct val="90000"/>
      </a:lnSpc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lnSpc>
        <a:spcPct val="90000"/>
      </a:lnSpc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lnSpc>
        <a:spcPct val="90000"/>
      </a:lnSpc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lnSpc>
        <a:spcPct val="90000"/>
      </a:lnSpc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lnSpc>
        <a:spcPct val="90000"/>
      </a:lnSpc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0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0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0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00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ary Pfitzer" initials="" lastIdx="2" clrIdx="0"/>
  <p:cmAuthor id="1" name="Cisco Systems, Inc." initials="" lastIdx="1" clrIdx="1"/>
  <p:cmAuthor id="2" name="Kayce M. Clark" initials="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B64"/>
    <a:srgbClr val="FA9106"/>
    <a:srgbClr val="476DC1"/>
    <a:srgbClr val="A643C5"/>
    <a:srgbClr val="F0C566"/>
    <a:srgbClr val="8E8E95"/>
    <a:srgbClr val="D2D2D4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10" autoAdjust="0"/>
    <p:restoredTop sz="95560" autoAdjust="0"/>
  </p:normalViewPr>
  <p:slideViewPr>
    <p:cSldViewPr snapToGrid="0">
      <p:cViewPr varScale="1">
        <p:scale>
          <a:sx n="60" d="100"/>
          <a:sy n="60" d="100"/>
        </p:scale>
        <p:origin x="1288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26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/>
            </a:lvl1pPr>
          </a:lstStyle>
          <a:p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/>
            </a:lvl1pPr>
          </a:lstStyle>
          <a:p>
            <a:endParaRPr lang="en-US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/>
            </a:lvl1pPr>
          </a:lstStyle>
          <a:p>
            <a:endParaRPr lang="en-US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/>
            </a:lvl1pPr>
          </a:lstStyle>
          <a:p>
            <a:fld id="{79DA5220-8E13-429D-8BC6-AC74D3A8584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411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/>
            </a:lvl1pPr>
          </a:lstStyle>
          <a:p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/>
            </a:lvl1pPr>
          </a:lstStyle>
          <a:p>
            <a:endParaRPr lang="en-U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/>
            </a:lvl1pPr>
          </a:lstStyle>
          <a:p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/>
            </a:lvl1pPr>
          </a:lstStyle>
          <a:p>
            <a:fld id="{8B9C9344-1CD9-4C11-83EC-3DFC4429DC2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369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058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834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02520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5705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84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5733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226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055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5237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7586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24846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7618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7315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9585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3290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071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550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5934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6681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1549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0659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8969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zh-CN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0374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0" y="0"/>
            <a:ext cx="5257800" cy="3144838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98307" name="Picture 3" descr="MAE00784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0" y="0"/>
            <a:ext cx="3930650" cy="314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</a:rPr>
              <a:t>© 2007 Cisco Systems, Inc. All rights reserved.</a:t>
            </a:r>
          </a:p>
        </p:txBody>
      </p:sp>
      <p:sp>
        <p:nvSpPr>
          <p:cNvPr id="98309" name="Rectangle 5"/>
          <p:cNvSpPr>
            <a:spLocks noChangeArrowheads="1"/>
          </p:cNvSpPr>
          <p:nvPr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</a:rPr>
              <a:t>ICND2 v1.0—2-</a:t>
            </a:r>
            <a:fld id="{BEE90E42-80C5-4C2A-9BF5-0530DD4395C5}" type="slidenum">
              <a:rPr lang="en-US" sz="700" b="0">
                <a:solidFill>
                  <a:srgbClr val="999999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>
              <a:solidFill>
                <a:srgbClr val="999999"/>
              </a:solidFill>
            </a:endParaRPr>
          </a:p>
        </p:txBody>
      </p:sp>
      <p:sp>
        <p:nvSpPr>
          <p:cNvPr id="98310" name="Rectangle 6"/>
          <p:cNvSpPr>
            <a:spLocks noGrp="1" noChangeArrowheads="1"/>
          </p:cNvSpPr>
          <p:nvPr>
            <p:ph type="ctrTitle"/>
          </p:nvPr>
        </p:nvSpPr>
        <p:spPr bwMode="white">
          <a:xfrm>
            <a:off x="650875" y="3390900"/>
            <a:ext cx="6937375" cy="42068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/>
          <a:lstStyle>
            <a:lvl1pPr>
              <a:defRPr sz="20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/>
              <a:t>Module Title, Size 20</a:t>
            </a:r>
          </a:p>
        </p:txBody>
      </p:sp>
      <p:sp>
        <p:nvSpPr>
          <p:cNvPr id="98311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650875" y="1312863"/>
            <a:ext cx="3546475" cy="8413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rotWithShape="0">
                    <a:schemeClr val="tx1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ct val="0"/>
              </a:spcBef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Lesson Title,</a:t>
            </a:r>
            <a:br>
              <a:rPr lang="en-US" noProof="0"/>
            </a:br>
            <a:r>
              <a:rPr lang="en-US" noProof="0"/>
              <a:t>Size 30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26372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86892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3894137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781175"/>
            <a:ext cx="3894138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04719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65057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99446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274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0156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0367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36961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457200"/>
            <a:ext cx="2035175" cy="4895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457200"/>
            <a:ext cx="5957887" cy="4895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67847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9D2A9B13-C079-4E60-99B0-37BC0CA1C608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32561341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6406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7979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44565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341268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814175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9965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454654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420332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246524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080061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41841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5638" y="457200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183B7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Slide Title</a:t>
            </a:r>
          </a:p>
        </p:txBody>
      </p:sp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0" y="0"/>
            <a:ext cx="9144000" cy="177800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7285" name="Rectangle 5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</a:rPr>
              <a:t>© 2007 Cisco Systems, Inc. All rights reserved.</a:t>
            </a:r>
          </a:p>
        </p:txBody>
      </p:sp>
      <p:sp>
        <p:nvSpPr>
          <p:cNvPr id="97286" name="Rectangle 6"/>
          <p:cNvSpPr>
            <a:spLocks noChangeArrowheads="1"/>
          </p:cNvSpPr>
          <p:nvPr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</a:rPr>
              <a:t>ICND2 v1.0—2-</a:t>
            </a:r>
            <a:fld id="{616B0660-A141-4327-A0F3-C6473093538A}" type="slidenum">
              <a:rPr lang="en-US" sz="700" b="0">
                <a:solidFill>
                  <a:srgbClr val="999999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>
              <a:solidFill>
                <a:srgbClr val="999999"/>
              </a:solidFill>
            </a:endParaRPr>
          </a:p>
        </p:txBody>
      </p:sp>
      <p:sp>
        <p:nvSpPr>
          <p:cNvPr id="97287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781175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0677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Body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5pPr>
      <a:lvl6pPr marL="1828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6pPr>
      <a:lvl7pPr marL="22860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7pPr>
      <a:lvl8pPr marL="27432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8pPr>
      <a:lvl9pPr marL="32004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Body Text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6257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</p:sldLayoutIdLst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STP: </a:t>
            </a:r>
            <a:r>
              <a:rPr lang="en-US" altLang="zh-CN" sz="2400" dirty="0">
                <a:ea typeface="宋体" panose="02010600030101010101" pitchFamily="2" charset="-122"/>
              </a:rPr>
              <a:t>Spanning-Tree Protocol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4" name="Picture 2" descr="http://3.bp.blogspot.com/-5dBsVOJVaQc/ThpX9zDlYwI/AAAAAAAAAKs/ignDmD68N1M/s1600/Topolg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265030"/>
            <a:ext cx="6007226" cy="527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61271" y="5973048"/>
            <a:ext cx="567308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  <a:endParaRPr lang="en-US" sz="14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56358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STP: </a:t>
            </a:r>
            <a:r>
              <a:rPr lang="en-US" altLang="zh-CN" sz="2400" dirty="0">
                <a:ea typeface="宋体" panose="02010600030101010101" pitchFamily="2" charset="-122"/>
              </a:rPr>
              <a:t>Loop Topology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H="1" flipV="1">
            <a:off x="4412098" y="2944786"/>
            <a:ext cx="1654518" cy="169336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6600016" y="2957688"/>
            <a:ext cx="1537046" cy="168045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6263514" y="4918405"/>
            <a:ext cx="0" cy="98030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828323" y="2760069"/>
            <a:ext cx="292535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6066616" y="5018912"/>
            <a:ext cx="0" cy="570884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407879" y="5057926"/>
            <a:ext cx="17281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ffff.ffff.ffff</a:t>
            </a:r>
            <a:endParaRPr kumimoji="0" lang="vi-VN" sz="1600" b="1" i="0" u="none" strike="noStrike" kern="1200" cap="none" spc="-15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H="1" flipV="1">
            <a:off x="5391402" y="4124422"/>
            <a:ext cx="409455" cy="419516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6568314" y="4002609"/>
            <a:ext cx="391836" cy="426680"/>
          </a:xfrm>
          <a:prstGeom prst="line">
            <a:avLst/>
          </a:prstGeom>
          <a:ln w="28575">
            <a:solidFill>
              <a:srgbClr val="00B05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78860" y="2609660"/>
            <a:ext cx="586230" cy="0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7941354" y="2994498"/>
            <a:ext cx="360040" cy="393632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4393" y="2564013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226" y="4543938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3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699" y="2564013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7" name="Straight Connector 36"/>
          <p:cNvCxnSpPr/>
          <p:nvPr/>
        </p:nvCxnSpPr>
        <p:spPr>
          <a:xfrm flipH="1" flipV="1">
            <a:off x="5271975" y="4073494"/>
            <a:ext cx="409455" cy="419516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201031" y="2564013"/>
            <a:ext cx="586230" cy="0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7910658" y="3119940"/>
            <a:ext cx="360040" cy="393632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279" y="5603072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70" descr="multilayer switc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23" y="1547177"/>
            <a:ext cx="5540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70" descr="multilayer switc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65" y="1547177"/>
            <a:ext cx="5540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" name="Straight Connector 43"/>
          <p:cNvCxnSpPr/>
          <p:nvPr/>
        </p:nvCxnSpPr>
        <p:spPr>
          <a:xfrm>
            <a:off x="901661" y="1775777"/>
            <a:ext cx="2058204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901661" y="1900396"/>
            <a:ext cx="2058204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34353" y="1654919"/>
            <a:ext cx="5673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DS1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946595" y="1654919"/>
            <a:ext cx="5673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DS2</a:t>
            </a:r>
          </a:p>
        </p:txBody>
      </p:sp>
      <p:cxnSp>
        <p:nvCxnSpPr>
          <p:cNvPr id="48" name="Straight Connector 47"/>
          <p:cNvCxnSpPr/>
          <p:nvPr/>
        </p:nvCxnSpPr>
        <p:spPr>
          <a:xfrm flipV="1">
            <a:off x="615457" y="2101215"/>
            <a:ext cx="0" cy="570884"/>
          </a:xfrm>
          <a:prstGeom prst="line">
            <a:avLst/>
          </a:prstGeom>
          <a:ln w="28575">
            <a:solidFill>
              <a:srgbClr val="C0000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964925" y="1654919"/>
            <a:ext cx="683327" cy="0"/>
          </a:xfrm>
          <a:prstGeom prst="line">
            <a:avLst/>
          </a:prstGeom>
          <a:ln w="28575">
            <a:solidFill>
              <a:srgbClr val="C0000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224316" y="2021254"/>
            <a:ext cx="648072" cy="0"/>
          </a:xfrm>
          <a:prstGeom prst="line">
            <a:avLst/>
          </a:prstGeom>
          <a:ln w="28575">
            <a:solidFill>
              <a:srgbClr val="C00000"/>
            </a:solidFill>
            <a:prstDash val="solid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1278060" y="2021254"/>
            <a:ext cx="648072" cy="0"/>
          </a:xfrm>
          <a:prstGeom prst="line">
            <a:avLst/>
          </a:prstGeom>
          <a:ln w="28575">
            <a:solidFill>
              <a:srgbClr val="00B05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681835" y="5668468"/>
            <a:ext cx="683327" cy="0"/>
          </a:xfrm>
          <a:prstGeom prst="line">
            <a:avLst/>
          </a:prstGeom>
          <a:ln w="28575">
            <a:solidFill>
              <a:srgbClr val="C0000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2287613" y="5858968"/>
            <a:ext cx="140023" cy="463147"/>
          </a:xfrm>
          <a:prstGeom prst="line">
            <a:avLst/>
          </a:prstGeom>
          <a:ln w="28575">
            <a:solidFill>
              <a:srgbClr val="00B05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Picture 5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662" y="5477968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5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662" y="2957688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7" name="Straight Connector 56"/>
          <p:cNvCxnSpPr/>
          <p:nvPr/>
        </p:nvCxnSpPr>
        <p:spPr>
          <a:xfrm flipV="1">
            <a:off x="1894337" y="3338688"/>
            <a:ext cx="0" cy="2139281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Freeform 57"/>
          <p:cNvSpPr/>
          <p:nvPr/>
        </p:nvSpPr>
        <p:spPr>
          <a:xfrm>
            <a:off x="1496679" y="5812825"/>
            <a:ext cx="764390" cy="734418"/>
          </a:xfrm>
          <a:custGeom>
            <a:avLst/>
            <a:gdLst>
              <a:gd name="connsiteX0" fmla="*/ 624781 w 764390"/>
              <a:gd name="connsiteY0" fmla="*/ 41563 h 734418"/>
              <a:gd name="connsiteX1" fmla="*/ 721763 w 764390"/>
              <a:gd name="connsiteY1" fmla="*/ 692727 h 734418"/>
              <a:gd name="connsiteX2" fmla="*/ 15181 w 764390"/>
              <a:gd name="connsiteY2" fmla="*/ 595745 h 734418"/>
              <a:gd name="connsiteX3" fmla="*/ 306127 w 764390"/>
              <a:gd name="connsiteY3" fmla="*/ 0 h 734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4390" h="734418">
                <a:moveTo>
                  <a:pt x="624781" y="41563"/>
                </a:moveTo>
                <a:cubicBezTo>
                  <a:pt x="724072" y="320963"/>
                  <a:pt x="823363" y="600363"/>
                  <a:pt x="721763" y="692727"/>
                </a:cubicBezTo>
                <a:cubicBezTo>
                  <a:pt x="620163" y="785091"/>
                  <a:pt x="84454" y="711200"/>
                  <a:pt x="15181" y="595745"/>
                </a:cubicBezTo>
                <a:cubicBezTo>
                  <a:pt x="-54092" y="480291"/>
                  <a:pt x="126017" y="240145"/>
                  <a:pt x="306127" y="0"/>
                </a:cubicBezTo>
              </a:path>
            </a:pathLst>
          </a:cu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 flipH="1">
            <a:off x="1341528" y="5957437"/>
            <a:ext cx="199480" cy="364678"/>
          </a:xfrm>
          <a:prstGeom prst="line">
            <a:avLst/>
          </a:prstGeom>
          <a:ln w="28575">
            <a:solidFill>
              <a:srgbClr val="00B050"/>
            </a:solidFill>
            <a:prstDash val="solid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2049987" y="4829896"/>
            <a:ext cx="0" cy="570884"/>
          </a:xfrm>
          <a:prstGeom prst="line">
            <a:avLst/>
          </a:prstGeom>
          <a:ln w="28575">
            <a:solidFill>
              <a:srgbClr val="00B05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1120669" y="1575002"/>
            <a:ext cx="683327" cy="0"/>
          </a:xfrm>
          <a:prstGeom prst="line">
            <a:avLst/>
          </a:prstGeom>
          <a:ln w="28575">
            <a:solidFill>
              <a:srgbClr val="C0000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049987" y="2091963"/>
            <a:ext cx="648072" cy="0"/>
          </a:xfrm>
          <a:prstGeom prst="line">
            <a:avLst/>
          </a:prstGeom>
          <a:ln w="28575">
            <a:solidFill>
              <a:srgbClr val="C00000"/>
            </a:solidFill>
            <a:prstDash val="solid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2397615" y="5990663"/>
            <a:ext cx="140023" cy="463147"/>
          </a:xfrm>
          <a:prstGeom prst="line">
            <a:avLst/>
          </a:prstGeom>
          <a:ln w="28575">
            <a:solidFill>
              <a:srgbClr val="00B05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1180239" y="6083519"/>
            <a:ext cx="199480" cy="364678"/>
          </a:xfrm>
          <a:prstGeom prst="line">
            <a:avLst/>
          </a:prstGeom>
          <a:ln w="28575">
            <a:solidFill>
              <a:srgbClr val="00B050"/>
            </a:solidFill>
            <a:prstDash val="solid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2130669" y="4707544"/>
            <a:ext cx="0" cy="570884"/>
          </a:xfrm>
          <a:prstGeom prst="line">
            <a:avLst/>
          </a:prstGeom>
          <a:ln w="28575">
            <a:solidFill>
              <a:srgbClr val="00B050"/>
            </a:solidFill>
            <a:prstDash val="solid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138414" y="2602831"/>
            <a:ext cx="56730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837720" y="2602831"/>
            <a:ext cx="56730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908132" y="4615347"/>
            <a:ext cx="56730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39259" y="4171121"/>
            <a:ext cx="542136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F0</a:t>
            </a:r>
            <a:r>
              <a:rPr lang="en-US" sz="1400" dirty="0"/>
              <a:t>/1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915831" y="4171121"/>
            <a:ext cx="542136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F0</a:t>
            </a:r>
            <a:r>
              <a:rPr lang="en-US" sz="1400" dirty="0"/>
              <a:t>/2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776653" y="2767362"/>
            <a:ext cx="542136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F0</a:t>
            </a:r>
            <a:r>
              <a:rPr lang="en-US" sz="1400" dirty="0"/>
              <a:t>/2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7539505" y="2911813"/>
            <a:ext cx="542136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F0</a:t>
            </a:r>
            <a:r>
              <a:rPr lang="en-US" sz="1400" dirty="0"/>
              <a:t>/3</a:t>
            </a:r>
          </a:p>
        </p:txBody>
      </p:sp>
    </p:spTree>
    <p:extLst>
      <p:ext uri="{BB962C8B-B14F-4D97-AF65-F5344CB8AC3E}">
        <p14:creationId xmlns:p14="http://schemas.microsoft.com/office/powerpoint/2010/main" val="324424490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STP: </a:t>
            </a:r>
            <a:r>
              <a:rPr lang="en-US" altLang="zh-CN" sz="2400" dirty="0">
                <a:ea typeface="宋体" panose="02010600030101010101" pitchFamily="2" charset="-122"/>
              </a:rPr>
              <a:t>Prevent Loop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 flipV="1">
            <a:off x="2842269" y="3119598"/>
            <a:ext cx="1654518" cy="169336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030187" y="3132500"/>
            <a:ext cx="1537046" cy="168045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4693685" y="5093217"/>
            <a:ext cx="0" cy="98030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258494" y="2934881"/>
            <a:ext cx="292535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4496787" y="5193724"/>
            <a:ext cx="0" cy="570884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838050" y="5232738"/>
            <a:ext cx="17281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ffff.ffff.ffff</a:t>
            </a:r>
            <a:endParaRPr kumimoji="0" lang="vi-VN" sz="1600" b="1" i="0" u="none" strike="noStrike" kern="1200" cap="none" spc="-15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H="1" flipV="1">
            <a:off x="3821573" y="4299234"/>
            <a:ext cx="409455" cy="419516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409031" y="2784472"/>
            <a:ext cx="586230" cy="0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371525" y="3169310"/>
            <a:ext cx="360040" cy="393632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564" y="2738825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3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397" y="4718750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3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870" y="2738825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8" name="Straight Connector 37"/>
          <p:cNvCxnSpPr/>
          <p:nvPr/>
        </p:nvCxnSpPr>
        <p:spPr>
          <a:xfrm flipH="1" flipV="1">
            <a:off x="3702146" y="4248306"/>
            <a:ext cx="409455" cy="419516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631202" y="2738825"/>
            <a:ext cx="586230" cy="0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6340829" y="3294752"/>
            <a:ext cx="360040" cy="393632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450" y="5777884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Multiply 41"/>
          <p:cNvSpPr/>
          <p:nvPr/>
        </p:nvSpPr>
        <p:spPr>
          <a:xfrm rot="2716548">
            <a:off x="5163209" y="4320610"/>
            <a:ext cx="349126" cy="349126"/>
          </a:xfrm>
          <a:prstGeom prst="mathMultiply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3" name="Picture 10" descr="Network_Cloud_Standar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17211" y="1284542"/>
            <a:ext cx="2178050" cy="1108075"/>
          </a:xfrm>
          <a:prstGeom prst="rect">
            <a:avLst/>
          </a:prstGeom>
          <a:noFill/>
        </p:spPr>
      </p:pic>
      <p:sp>
        <p:nvSpPr>
          <p:cNvPr id="44" name="Rectangle 11"/>
          <p:cNvSpPr>
            <a:spLocks noChangeArrowheads="1"/>
          </p:cNvSpPr>
          <p:nvPr/>
        </p:nvSpPr>
        <p:spPr bwMode="auto">
          <a:xfrm>
            <a:off x="2374423" y="1500442"/>
            <a:ext cx="1066800" cy="5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548" tIns="51774" rIns="103548" bIns="51774">
            <a:spAutoFit/>
          </a:bodyPr>
          <a:lstStyle/>
          <a:p>
            <a:pPr algn="ctr" defTabSz="1028700"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</a:rPr>
              <a:t>Internet</a:t>
            </a:r>
            <a:br>
              <a:rPr lang="en-US" sz="1600" b="1">
                <a:solidFill>
                  <a:prstClr val="black"/>
                </a:solidFill>
              </a:rPr>
            </a:br>
            <a:r>
              <a:rPr lang="en-US" sz="1600" b="1">
                <a:solidFill>
                  <a:prstClr val="black"/>
                </a:solidFill>
              </a:rPr>
              <a:t>Network</a:t>
            </a:r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2905844" y="2354604"/>
            <a:ext cx="0" cy="38422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10" descr="Network_Cloud_Standar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78208" y="1284542"/>
            <a:ext cx="2178050" cy="1108075"/>
          </a:xfrm>
          <a:prstGeom prst="rect">
            <a:avLst/>
          </a:prstGeom>
          <a:noFill/>
        </p:spPr>
      </p:pic>
      <p:sp>
        <p:nvSpPr>
          <p:cNvPr id="48" name="Rectangle 11"/>
          <p:cNvSpPr>
            <a:spLocks noChangeArrowheads="1"/>
          </p:cNvSpPr>
          <p:nvPr/>
        </p:nvSpPr>
        <p:spPr bwMode="auto">
          <a:xfrm>
            <a:off x="6035420" y="1500442"/>
            <a:ext cx="1066800" cy="5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548" tIns="51774" rIns="103548" bIns="51774">
            <a:spAutoFit/>
          </a:bodyPr>
          <a:lstStyle/>
          <a:p>
            <a:pPr algn="ctr" defTabSz="1028700"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</a:rPr>
              <a:t>Internet</a:t>
            </a:r>
            <a:br>
              <a:rPr lang="en-US" sz="1600" b="1">
                <a:solidFill>
                  <a:prstClr val="black"/>
                </a:solidFill>
              </a:rPr>
            </a:br>
            <a:r>
              <a:rPr lang="en-US" sz="1600" b="1">
                <a:solidFill>
                  <a:prstClr val="black"/>
                </a:solidFill>
              </a:rPr>
              <a:t>Network</a:t>
            </a:r>
          </a:p>
        </p:txBody>
      </p:sp>
      <p:cxnSp>
        <p:nvCxnSpPr>
          <p:cNvPr id="49" name="Straight Connector 48"/>
          <p:cNvCxnSpPr/>
          <p:nvPr/>
        </p:nvCxnSpPr>
        <p:spPr>
          <a:xfrm flipV="1">
            <a:off x="6566841" y="2354604"/>
            <a:ext cx="0" cy="38422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 flipV="1">
            <a:off x="2262123" y="3176328"/>
            <a:ext cx="1654518" cy="1693361"/>
          </a:xfrm>
          <a:prstGeom prst="line">
            <a:avLst/>
          </a:prstGeom>
          <a:ln w="28575">
            <a:solidFill>
              <a:srgbClr val="00B05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559876" y="2785373"/>
            <a:ext cx="56730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259182" y="2785373"/>
            <a:ext cx="56730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329594" y="4797889"/>
            <a:ext cx="56730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234382" y="4414026"/>
            <a:ext cx="542136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F0</a:t>
            </a:r>
            <a:r>
              <a:rPr lang="en-US" sz="1400" dirty="0"/>
              <a:t>/1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410954" y="4414026"/>
            <a:ext cx="542136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F0</a:t>
            </a:r>
            <a:r>
              <a:rPr lang="en-US" sz="1400" dirty="0"/>
              <a:t>/2</a:t>
            </a:r>
          </a:p>
        </p:txBody>
      </p:sp>
    </p:spTree>
    <p:extLst>
      <p:ext uri="{BB962C8B-B14F-4D97-AF65-F5344CB8AC3E}">
        <p14:creationId xmlns:p14="http://schemas.microsoft.com/office/powerpoint/2010/main" val="13026610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STP: </a:t>
            </a:r>
            <a:r>
              <a:rPr lang="en-US" altLang="zh-CN" sz="2400" dirty="0">
                <a:ea typeface="宋体" panose="02010600030101010101" pitchFamily="2" charset="-122"/>
              </a:rPr>
              <a:t>Prevent Loop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5030187" y="3132500"/>
            <a:ext cx="1537046" cy="168045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4693685" y="5093217"/>
            <a:ext cx="0" cy="98030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258494" y="2934881"/>
            <a:ext cx="292535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4496787" y="5193724"/>
            <a:ext cx="0" cy="570884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838050" y="5232738"/>
            <a:ext cx="17281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ffff.ffff.ffff</a:t>
            </a:r>
            <a:endParaRPr kumimoji="0" lang="vi-VN" sz="1600" b="1" i="0" u="none" strike="noStrike" kern="1200" cap="none" spc="-15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3409031" y="2784472"/>
            <a:ext cx="586230" cy="0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371525" y="3169310"/>
            <a:ext cx="360040" cy="393632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564" y="2738825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3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397" y="4718750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3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870" y="2738825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9" name="Straight Connector 38"/>
          <p:cNvCxnSpPr/>
          <p:nvPr/>
        </p:nvCxnSpPr>
        <p:spPr>
          <a:xfrm>
            <a:off x="3631202" y="2738825"/>
            <a:ext cx="586230" cy="0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6340829" y="3294752"/>
            <a:ext cx="360040" cy="393632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450" y="5777884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Network_Cloud_Standar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17211" y="1284542"/>
            <a:ext cx="2178050" cy="1108075"/>
          </a:xfrm>
          <a:prstGeom prst="rect">
            <a:avLst/>
          </a:prstGeom>
          <a:noFill/>
        </p:spPr>
      </p:pic>
      <p:sp>
        <p:nvSpPr>
          <p:cNvPr id="44" name="Rectangle 11"/>
          <p:cNvSpPr>
            <a:spLocks noChangeArrowheads="1"/>
          </p:cNvSpPr>
          <p:nvPr/>
        </p:nvSpPr>
        <p:spPr bwMode="auto">
          <a:xfrm>
            <a:off x="2374423" y="1500442"/>
            <a:ext cx="1066800" cy="5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548" tIns="51774" rIns="103548" bIns="51774">
            <a:spAutoFit/>
          </a:bodyPr>
          <a:lstStyle/>
          <a:p>
            <a:pPr algn="ctr" defTabSz="1028700"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</a:rPr>
              <a:t>Internet</a:t>
            </a:r>
            <a:br>
              <a:rPr lang="en-US" sz="1600" b="1">
                <a:solidFill>
                  <a:prstClr val="black"/>
                </a:solidFill>
              </a:rPr>
            </a:br>
            <a:r>
              <a:rPr lang="en-US" sz="1600" b="1">
                <a:solidFill>
                  <a:prstClr val="black"/>
                </a:solidFill>
              </a:rPr>
              <a:t>Network</a:t>
            </a:r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2905844" y="2354604"/>
            <a:ext cx="0" cy="38422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10" descr="Network_Cloud_Standar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78208" y="1284542"/>
            <a:ext cx="2178050" cy="1108075"/>
          </a:xfrm>
          <a:prstGeom prst="rect">
            <a:avLst/>
          </a:prstGeom>
          <a:noFill/>
        </p:spPr>
      </p:pic>
      <p:sp>
        <p:nvSpPr>
          <p:cNvPr id="48" name="Rectangle 11"/>
          <p:cNvSpPr>
            <a:spLocks noChangeArrowheads="1"/>
          </p:cNvSpPr>
          <p:nvPr/>
        </p:nvSpPr>
        <p:spPr bwMode="auto">
          <a:xfrm>
            <a:off x="6035420" y="1500442"/>
            <a:ext cx="1066800" cy="5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548" tIns="51774" rIns="103548" bIns="51774">
            <a:spAutoFit/>
          </a:bodyPr>
          <a:lstStyle/>
          <a:p>
            <a:pPr algn="ctr" defTabSz="1028700"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</a:rPr>
              <a:t>Internet</a:t>
            </a:r>
            <a:br>
              <a:rPr lang="en-US" sz="1600" b="1">
                <a:solidFill>
                  <a:prstClr val="black"/>
                </a:solidFill>
              </a:rPr>
            </a:br>
            <a:r>
              <a:rPr lang="en-US" sz="1600" b="1">
                <a:solidFill>
                  <a:prstClr val="black"/>
                </a:solidFill>
              </a:rPr>
              <a:t>Network</a:t>
            </a:r>
          </a:p>
        </p:txBody>
      </p:sp>
      <p:cxnSp>
        <p:nvCxnSpPr>
          <p:cNvPr id="49" name="Straight Connector 48"/>
          <p:cNvCxnSpPr/>
          <p:nvPr/>
        </p:nvCxnSpPr>
        <p:spPr>
          <a:xfrm flipV="1">
            <a:off x="6566841" y="2354604"/>
            <a:ext cx="0" cy="38422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5752326" y="3132500"/>
            <a:ext cx="1537046" cy="1680459"/>
          </a:xfrm>
          <a:prstGeom prst="line">
            <a:avLst/>
          </a:prstGeom>
          <a:ln w="28575">
            <a:solidFill>
              <a:srgbClr val="00B05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 flipV="1">
            <a:off x="3821573" y="4299234"/>
            <a:ext cx="409455" cy="419516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 flipV="1">
            <a:off x="3702146" y="4248306"/>
            <a:ext cx="409455" cy="419516"/>
          </a:xfrm>
          <a:prstGeom prst="line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559876" y="2785373"/>
            <a:ext cx="56730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59182" y="2785373"/>
            <a:ext cx="56730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329594" y="4797889"/>
            <a:ext cx="56730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  <a:endParaRPr lang="en-US" sz="16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56574" y="4414026"/>
            <a:ext cx="542136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F0</a:t>
            </a:r>
            <a:r>
              <a:rPr lang="en-US" sz="1400" dirty="0"/>
              <a:t>/2</a:t>
            </a:r>
          </a:p>
        </p:txBody>
      </p:sp>
    </p:spTree>
    <p:extLst>
      <p:ext uri="{BB962C8B-B14F-4D97-AF65-F5344CB8AC3E}">
        <p14:creationId xmlns:p14="http://schemas.microsoft.com/office/powerpoint/2010/main" val="29629494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233760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>
            <a:stCxn id="5" idx="0"/>
            <a:endCxn id="3" idx="1"/>
          </p:cNvCxnSpPr>
          <p:nvPr/>
        </p:nvCxnSpPr>
        <p:spPr>
          <a:xfrm flipV="1">
            <a:off x="3607195" y="2535225"/>
            <a:ext cx="1921937" cy="1853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6"/>
          <p:cNvCxnSpPr>
            <a:endCxn id="3" idx="3"/>
          </p:cNvCxnSpPr>
          <p:nvPr/>
        </p:nvCxnSpPr>
        <p:spPr>
          <a:xfrm flipH="1" flipV="1">
            <a:off x="6295896" y="253522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6" idx="1"/>
            <a:endCxn id="5" idx="3"/>
          </p:cNvCxnSpPr>
          <p:nvPr/>
        </p:nvCxnSpPr>
        <p:spPr>
          <a:xfrm flipH="1">
            <a:off x="3990577" y="4586381"/>
            <a:ext cx="375372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 bwMode="auto">
          <a:xfrm>
            <a:off x="1822838" y="4936459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32768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2834133" y="4936459"/>
            <a:ext cx="2233035" cy="4701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0000.0000.2222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5867437" y="4977783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32768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6878732" y="4977783"/>
            <a:ext cx="2233035" cy="4701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0000.0000.3333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4348918" y="1665683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4096</a:t>
            </a:r>
          </a:p>
        </p:txBody>
      </p:sp>
      <p:sp>
        <p:nvSpPr>
          <p:cNvPr id="15" name="Rectangle 14"/>
          <p:cNvSpPr/>
          <p:nvPr/>
        </p:nvSpPr>
        <p:spPr bwMode="auto">
          <a:xfrm>
            <a:off x="5360213" y="1665683"/>
            <a:ext cx="2233035" cy="4701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0000.0000.1111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29132" y="240980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4348918" y="1665683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4096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23813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87264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sp>
        <p:nvSpPr>
          <p:cNvPr id="33" name="Rectangle 32"/>
          <p:cNvSpPr/>
          <p:nvPr/>
        </p:nvSpPr>
        <p:spPr>
          <a:xfrm>
            <a:off x="0" y="5840097"/>
            <a:ext cx="5081840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lvl="0">
              <a:lnSpc>
                <a:spcPct val="100000"/>
              </a:lnSpc>
              <a:spcBef>
                <a:spcPct val="20000"/>
              </a:spcBef>
            </a:pPr>
            <a:r>
              <a:rPr lang="en-US" sz="1600" spc="-150" dirty="0" err="1">
                <a:solidFill>
                  <a:srgbClr val="0070C0"/>
                </a:solidFill>
                <a:latin typeface="Courier New" pitchFamily="49" charset="0"/>
                <a:cs typeface="Times New Roman" pitchFamily="18" charset="0"/>
              </a:rPr>
              <a:t>Sw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  <a:cs typeface="Times New Roman" pitchFamily="18" charset="0"/>
              </a:rPr>
              <a:t>(</a:t>
            </a:r>
            <a:r>
              <a:rPr lang="en-US" sz="1600" spc="-150" dirty="0" err="1">
                <a:solidFill>
                  <a:srgbClr val="0070C0"/>
                </a:solidFill>
                <a:latin typeface="Courier New" pitchFamily="49" charset="0"/>
                <a:cs typeface="Times New Roman" pitchFamily="18" charset="0"/>
              </a:rPr>
              <a:t>config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  <a:cs typeface="Times New Roman" pitchFamily="18" charset="0"/>
              </a:rPr>
              <a:t>)# </a:t>
            </a:r>
            <a:r>
              <a:rPr lang="en-US" sz="1600" spc="-150" dirty="0">
                <a:solidFill>
                  <a:srgbClr val="C00000"/>
                </a:solidFill>
                <a:latin typeface="Courier New" pitchFamily="49" charset="0"/>
                <a:cs typeface="Times New Roman" pitchFamily="18" charset="0"/>
              </a:rPr>
              <a:t>spanning-tree </a:t>
            </a:r>
            <a:r>
              <a:rPr lang="en-US" sz="1600" spc="-150" dirty="0" err="1">
                <a:solidFill>
                  <a:srgbClr val="C00000"/>
                </a:solidFill>
                <a:latin typeface="Courier New" pitchFamily="49" charset="0"/>
                <a:cs typeface="Times New Roman" pitchFamily="18" charset="0"/>
              </a:rPr>
              <a:t>vlan</a:t>
            </a:r>
            <a:r>
              <a:rPr lang="en-US" sz="1600" spc="-150" dirty="0">
                <a:solidFill>
                  <a:srgbClr val="C00000"/>
                </a:solidFill>
                <a:latin typeface="Courier New" pitchFamily="49" charset="0"/>
                <a:cs typeface="Times New Roman" pitchFamily="18" charset="0"/>
              </a:rPr>
              <a:t> 1 priority 32768</a:t>
            </a:r>
          </a:p>
        </p:txBody>
      </p:sp>
      <p:cxnSp>
        <p:nvCxnSpPr>
          <p:cNvPr id="34" name="Straight Connector 33"/>
          <p:cNvCxnSpPr/>
          <p:nvPr/>
        </p:nvCxnSpPr>
        <p:spPr>
          <a:xfrm>
            <a:off x="2328485" y="5443403"/>
            <a:ext cx="0" cy="396694"/>
          </a:xfrm>
          <a:prstGeom prst="line">
            <a:avLst/>
          </a:prstGeom>
          <a:ln w="28575"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Multiply 34"/>
          <p:cNvSpPr/>
          <p:nvPr/>
        </p:nvSpPr>
        <p:spPr bwMode="auto">
          <a:xfrm>
            <a:off x="7422326" y="4438273"/>
            <a:ext cx="309093" cy="296214"/>
          </a:xfrm>
          <a:prstGeom prst="mathMultiply">
            <a:avLst/>
          </a:prstGeom>
          <a:solidFill>
            <a:srgbClr val="FF0000"/>
          </a:solidFill>
          <a:ln>
            <a:headEnd type="none" w="med" len="med"/>
            <a:tailEnd type="triangl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Root Bridge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(Root Path Cost)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port-id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Designated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of 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Alternated Port (Block Port)</a:t>
            </a:r>
          </a:p>
          <a:p>
            <a:endParaRPr lang="en-US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56990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BPDU: </a:t>
            </a:r>
            <a:r>
              <a:rPr lang="en-US" altLang="zh-CN" sz="2400" dirty="0">
                <a:ea typeface="宋体" panose="02010600030101010101" pitchFamily="2" charset="-122"/>
              </a:rPr>
              <a:t>Bridge Protocol Data Unit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233760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>
            <a:stCxn id="5" idx="0"/>
            <a:endCxn id="3" idx="1"/>
          </p:cNvCxnSpPr>
          <p:nvPr/>
        </p:nvCxnSpPr>
        <p:spPr>
          <a:xfrm flipV="1">
            <a:off x="3607195" y="2535225"/>
            <a:ext cx="1921937" cy="1853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6"/>
          <p:cNvCxnSpPr>
            <a:endCxn id="3" idx="3"/>
          </p:cNvCxnSpPr>
          <p:nvPr/>
        </p:nvCxnSpPr>
        <p:spPr>
          <a:xfrm flipH="1" flipV="1">
            <a:off x="6295896" y="253522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6" idx="1"/>
            <a:endCxn id="5" idx="3"/>
          </p:cNvCxnSpPr>
          <p:nvPr/>
        </p:nvCxnSpPr>
        <p:spPr>
          <a:xfrm flipH="1">
            <a:off x="3990577" y="4586381"/>
            <a:ext cx="375372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 bwMode="auto">
          <a:xfrm>
            <a:off x="4348918" y="1665683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4096</a:t>
            </a:r>
          </a:p>
        </p:txBody>
      </p:sp>
      <p:sp>
        <p:nvSpPr>
          <p:cNvPr id="15" name="Rectangle 14"/>
          <p:cNvSpPr/>
          <p:nvPr/>
        </p:nvSpPr>
        <p:spPr bwMode="auto">
          <a:xfrm>
            <a:off x="5360213" y="1665683"/>
            <a:ext cx="2233035" cy="4701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0000.0000.1111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29132" y="240980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4348918" y="1665683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32768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23813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87264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320" y="2510340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030" y="3767341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122" y="3698769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4" name="Straight Connector 23"/>
          <p:cNvCxnSpPr/>
          <p:nvPr/>
        </p:nvCxnSpPr>
        <p:spPr>
          <a:xfrm flipV="1">
            <a:off x="4735221" y="2535226"/>
            <a:ext cx="569537" cy="549267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 flipV="1">
            <a:off x="6531902" y="2535225"/>
            <a:ext cx="540837" cy="549268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6587733" y="4750711"/>
            <a:ext cx="970012" cy="0"/>
          </a:xfrm>
          <a:prstGeom prst="line">
            <a:avLst/>
          </a:prstGeom>
          <a:ln w="28575">
            <a:solidFill>
              <a:srgbClr val="00B05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4008121" y="4750711"/>
            <a:ext cx="970012" cy="0"/>
          </a:xfrm>
          <a:prstGeom prst="line">
            <a:avLst/>
          </a:prstGeom>
          <a:ln w="28575">
            <a:solidFill>
              <a:srgbClr val="FA9106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438584" y="3767341"/>
            <a:ext cx="569537" cy="549267"/>
          </a:xfrm>
          <a:prstGeom prst="line">
            <a:avLst/>
          </a:prstGeom>
          <a:ln w="28575">
            <a:solidFill>
              <a:srgbClr val="FA9106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7708029" y="3698769"/>
            <a:ext cx="540837" cy="549268"/>
          </a:xfrm>
          <a:prstGeom prst="line">
            <a:avLst/>
          </a:prstGeom>
          <a:ln w="28575">
            <a:solidFill>
              <a:srgbClr val="00B05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868" y="2510340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566" y="4751215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178" y="4758049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Root Bridge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(Root Path Cost)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port-id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Designated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of 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Alternated Port</a:t>
            </a:r>
          </a:p>
          <a:p>
            <a:endParaRPr lang="en-US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01231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Straight Connector 63"/>
          <p:cNvCxnSpPr/>
          <p:nvPr/>
        </p:nvCxnSpPr>
        <p:spPr>
          <a:xfrm flipV="1">
            <a:off x="3564229" y="4755338"/>
            <a:ext cx="0" cy="88892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8" descr="Devices computer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389" y="5543112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Progress: </a:t>
            </a:r>
            <a:r>
              <a:rPr lang="en-US" altLang="zh-CN" sz="2400" dirty="0">
                <a:ea typeface="宋体" panose="02010600030101010101" pitchFamily="2" charset="-122"/>
              </a:rPr>
              <a:t>Root Port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Root Bridge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(Root Path Cost)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port-id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Designated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of 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Alternated Port</a:t>
            </a:r>
          </a:p>
          <a:p>
            <a:endParaRPr lang="en-US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H="1">
            <a:off x="4829841" y="4586381"/>
            <a:ext cx="291445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233760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4" name="Straight Connector 33"/>
          <p:cNvCxnSpPr>
            <a:endCxn id="33" idx="1"/>
          </p:cNvCxnSpPr>
          <p:nvPr/>
        </p:nvCxnSpPr>
        <p:spPr>
          <a:xfrm flipV="1">
            <a:off x="3904645" y="2535225"/>
            <a:ext cx="1624487" cy="156667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7" name="Straight Connector 36"/>
          <p:cNvCxnSpPr>
            <a:endCxn id="33" idx="3"/>
          </p:cNvCxnSpPr>
          <p:nvPr/>
        </p:nvCxnSpPr>
        <p:spPr>
          <a:xfrm flipH="1" flipV="1">
            <a:off x="6295896" y="253522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6" idx="1"/>
            <a:endCxn id="77" idx="3"/>
          </p:cNvCxnSpPr>
          <p:nvPr/>
        </p:nvCxnSpPr>
        <p:spPr>
          <a:xfrm flipH="1">
            <a:off x="4472077" y="4586381"/>
            <a:ext cx="3272221" cy="13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529132" y="240980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223813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87264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sp>
        <p:nvSpPr>
          <p:cNvPr id="58" name="Oval 57"/>
          <p:cNvSpPr/>
          <p:nvPr/>
        </p:nvSpPr>
        <p:spPr bwMode="auto">
          <a:xfrm>
            <a:off x="3607195" y="4258746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7" name="Picture 10" descr="Network_Cloud_Standar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4454" y="1109730"/>
            <a:ext cx="2178050" cy="1108075"/>
          </a:xfrm>
          <a:prstGeom prst="rect">
            <a:avLst/>
          </a:prstGeom>
          <a:noFill/>
        </p:spPr>
      </p:pic>
      <p:sp>
        <p:nvSpPr>
          <p:cNvPr id="68" name="Rectangle 11"/>
          <p:cNvSpPr>
            <a:spLocks noChangeArrowheads="1"/>
          </p:cNvSpPr>
          <p:nvPr/>
        </p:nvSpPr>
        <p:spPr bwMode="auto">
          <a:xfrm>
            <a:off x="5431666" y="1325630"/>
            <a:ext cx="1066800" cy="5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548" tIns="51774" rIns="103548" bIns="51774">
            <a:spAutoFit/>
          </a:bodyPr>
          <a:lstStyle/>
          <a:p>
            <a:pPr algn="ctr" defTabSz="1028700"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</a:rPr>
              <a:t>Internet</a:t>
            </a:r>
            <a:br>
              <a:rPr lang="en-US" sz="1600" b="1">
                <a:solidFill>
                  <a:prstClr val="black"/>
                </a:solidFill>
              </a:rPr>
            </a:br>
            <a:r>
              <a:rPr lang="en-US" sz="1600" b="1">
                <a:solidFill>
                  <a:prstClr val="black"/>
                </a:solidFill>
              </a:rPr>
              <a:t>Network</a:t>
            </a:r>
          </a:p>
        </p:txBody>
      </p:sp>
      <p:cxnSp>
        <p:nvCxnSpPr>
          <p:cNvPr id="69" name="Straight Connector 68"/>
          <p:cNvCxnSpPr/>
          <p:nvPr/>
        </p:nvCxnSpPr>
        <p:spPr>
          <a:xfrm flipV="1">
            <a:off x="5963087" y="2179792"/>
            <a:ext cx="0" cy="1764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6074221" y="2153761"/>
            <a:ext cx="88193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</a:t>
            </a:r>
          </a:p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Bridge</a:t>
            </a: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4296981" y="2535226"/>
            <a:ext cx="965689" cy="931320"/>
          </a:xfrm>
          <a:prstGeom prst="line">
            <a:avLst/>
          </a:prstGeom>
          <a:ln w="28575">
            <a:solidFill>
              <a:srgbClr val="00B05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 flipV="1">
            <a:off x="6755053" y="2763271"/>
            <a:ext cx="1993696" cy="2014490"/>
          </a:xfrm>
          <a:prstGeom prst="line">
            <a:avLst/>
          </a:prstGeom>
          <a:ln w="28575">
            <a:solidFill>
              <a:srgbClr val="00B05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3904645" y="4784000"/>
            <a:ext cx="4878281" cy="0"/>
          </a:xfrm>
          <a:prstGeom prst="line">
            <a:avLst/>
          </a:prstGeom>
          <a:ln w="28575">
            <a:solidFill>
              <a:srgbClr val="00B050"/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Multiply 70"/>
          <p:cNvSpPr/>
          <p:nvPr/>
        </p:nvSpPr>
        <p:spPr bwMode="auto">
          <a:xfrm>
            <a:off x="4162984" y="4635893"/>
            <a:ext cx="309093" cy="296214"/>
          </a:xfrm>
          <a:prstGeom prst="mathMultiply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2" name="Straight Connector 71"/>
          <p:cNvCxnSpPr/>
          <p:nvPr/>
        </p:nvCxnSpPr>
        <p:spPr>
          <a:xfrm flipV="1">
            <a:off x="3407646" y="4860054"/>
            <a:ext cx="0" cy="598813"/>
          </a:xfrm>
          <a:prstGeom prst="line">
            <a:avLst/>
          </a:prstGeom>
          <a:ln w="28575">
            <a:solidFill>
              <a:srgbClr val="00B05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977905" y="3847610"/>
            <a:ext cx="857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RPC=4</a:t>
            </a:r>
          </a:p>
        </p:txBody>
      </p:sp>
      <p:sp>
        <p:nvSpPr>
          <p:cNvPr id="75" name="Rectangle 74"/>
          <p:cNvSpPr/>
          <p:nvPr/>
        </p:nvSpPr>
        <p:spPr>
          <a:xfrm>
            <a:off x="4244411" y="4261779"/>
            <a:ext cx="857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RPC=8</a:t>
            </a:r>
          </a:p>
        </p:txBody>
      </p:sp>
      <p:sp>
        <p:nvSpPr>
          <p:cNvPr id="76" name="Rectangle 75"/>
          <p:cNvSpPr/>
          <p:nvPr/>
        </p:nvSpPr>
        <p:spPr>
          <a:xfrm>
            <a:off x="3579208" y="4036381"/>
            <a:ext cx="60144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F0/1</a:t>
            </a:r>
          </a:p>
        </p:txBody>
      </p:sp>
      <p:sp>
        <p:nvSpPr>
          <p:cNvPr id="77" name="Rectangle 76"/>
          <p:cNvSpPr/>
          <p:nvPr/>
        </p:nvSpPr>
        <p:spPr>
          <a:xfrm>
            <a:off x="3870629" y="4426467"/>
            <a:ext cx="601448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F0/2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571603" y="3417681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9656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Straight Connector 63"/>
          <p:cNvCxnSpPr/>
          <p:nvPr/>
        </p:nvCxnSpPr>
        <p:spPr>
          <a:xfrm flipV="1">
            <a:off x="3564229" y="4755338"/>
            <a:ext cx="0" cy="88892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8" descr="Devices computer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389" y="5543112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Progress: </a:t>
            </a:r>
            <a:r>
              <a:rPr lang="en-US" altLang="zh-CN" sz="2400" dirty="0">
                <a:ea typeface="宋体" panose="02010600030101010101" pitchFamily="2" charset="-122"/>
              </a:rPr>
              <a:t>Root Path Cost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Root Bridge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(Root Path Cost)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port-id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Designated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of 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Alternated Port</a:t>
            </a:r>
          </a:p>
          <a:p>
            <a:endParaRPr lang="en-US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H="1">
            <a:off x="4829841" y="4586381"/>
            <a:ext cx="291445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233760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4" name="Straight Connector 33"/>
          <p:cNvCxnSpPr>
            <a:endCxn id="33" idx="1"/>
          </p:cNvCxnSpPr>
          <p:nvPr/>
        </p:nvCxnSpPr>
        <p:spPr>
          <a:xfrm flipV="1">
            <a:off x="3904645" y="2535225"/>
            <a:ext cx="1624487" cy="156667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7" name="Straight Connector 36"/>
          <p:cNvCxnSpPr>
            <a:endCxn id="33" idx="3"/>
          </p:cNvCxnSpPr>
          <p:nvPr/>
        </p:nvCxnSpPr>
        <p:spPr>
          <a:xfrm flipH="1" flipV="1">
            <a:off x="6295896" y="253522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6" idx="1"/>
            <a:endCxn id="77" idx="3"/>
          </p:cNvCxnSpPr>
          <p:nvPr/>
        </p:nvCxnSpPr>
        <p:spPr>
          <a:xfrm flipH="1">
            <a:off x="4472077" y="4586381"/>
            <a:ext cx="3272221" cy="13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529132" y="240980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223813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87264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sp>
        <p:nvSpPr>
          <p:cNvPr id="58" name="Oval 57"/>
          <p:cNvSpPr/>
          <p:nvPr/>
        </p:nvSpPr>
        <p:spPr bwMode="auto">
          <a:xfrm>
            <a:off x="3607195" y="4258746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7" name="Picture 10" descr="Network_Cloud_Standar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4454" y="1109730"/>
            <a:ext cx="2178050" cy="1108075"/>
          </a:xfrm>
          <a:prstGeom prst="rect">
            <a:avLst/>
          </a:prstGeom>
          <a:noFill/>
        </p:spPr>
      </p:pic>
      <p:sp>
        <p:nvSpPr>
          <p:cNvPr id="68" name="Rectangle 11"/>
          <p:cNvSpPr>
            <a:spLocks noChangeArrowheads="1"/>
          </p:cNvSpPr>
          <p:nvPr/>
        </p:nvSpPr>
        <p:spPr bwMode="auto">
          <a:xfrm>
            <a:off x="5431666" y="1325630"/>
            <a:ext cx="1066800" cy="5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548" tIns="51774" rIns="103548" bIns="51774">
            <a:spAutoFit/>
          </a:bodyPr>
          <a:lstStyle/>
          <a:p>
            <a:pPr algn="ctr" defTabSz="1028700"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</a:rPr>
              <a:t>Internet</a:t>
            </a:r>
            <a:br>
              <a:rPr lang="en-US" sz="1600" b="1">
                <a:solidFill>
                  <a:prstClr val="black"/>
                </a:solidFill>
              </a:rPr>
            </a:br>
            <a:r>
              <a:rPr lang="en-US" sz="1600" b="1">
                <a:solidFill>
                  <a:prstClr val="black"/>
                </a:solidFill>
              </a:rPr>
              <a:t>Network</a:t>
            </a:r>
          </a:p>
        </p:txBody>
      </p:sp>
      <p:cxnSp>
        <p:nvCxnSpPr>
          <p:cNvPr id="69" name="Straight Connector 68"/>
          <p:cNvCxnSpPr/>
          <p:nvPr/>
        </p:nvCxnSpPr>
        <p:spPr>
          <a:xfrm flipV="1">
            <a:off x="5963087" y="2179792"/>
            <a:ext cx="0" cy="1764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3407646" y="4860054"/>
            <a:ext cx="0" cy="598813"/>
          </a:xfrm>
          <a:prstGeom prst="line">
            <a:avLst/>
          </a:prstGeom>
          <a:ln w="28575">
            <a:solidFill>
              <a:srgbClr val="00B05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977905" y="3847610"/>
            <a:ext cx="857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RPC=4</a:t>
            </a:r>
          </a:p>
        </p:txBody>
      </p:sp>
      <p:sp>
        <p:nvSpPr>
          <p:cNvPr id="75" name="Rectangle 74"/>
          <p:cNvSpPr/>
          <p:nvPr/>
        </p:nvSpPr>
        <p:spPr>
          <a:xfrm>
            <a:off x="4244411" y="4261779"/>
            <a:ext cx="857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RPC=8</a:t>
            </a:r>
          </a:p>
        </p:txBody>
      </p:sp>
      <p:sp>
        <p:nvSpPr>
          <p:cNvPr id="76" name="Rectangle 75"/>
          <p:cNvSpPr/>
          <p:nvPr/>
        </p:nvSpPr>
        <p:spPr>
          <a:xfrm>
            <a:off x="3579208" y="4036381"/>
            <a:ext cx="60144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F0/1</a:t>
            </a:r>
          </a:p>
        </p:txBody>
      </p:sp>
      <p:sp>
        <p:nvSpPr>
          <p:cNvPr id="77" name="Rectangle 76"/>
          <p:cNvSpPr/>
          <p:nvPr/>
        </p:nvSpPr>
        <p:spPr>
          <a:xfrm>
            <a:off x="3870629" y="4426467"/>
            <a:ext cx="601448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F0/2</a:t>
            </a:r>
          </a:p>
        </p:txBody>
      </p:sp>
      <p:sp>
        <p:nvSpPr>
          <p:cNvPr id="30" name="Oval 29"/>
          <p:cNvSpPr/>
          <p:nvPr/>
        </p:nvSpPr>
        <p:spPr bwMode="auto">
          <a:xfrm>
            <a:off x="4438457" y="4518987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7997645" y="4258746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088642" y="4630949"/>
            <a:ext cx="809837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Cost=4</a:t>
            </a:r>
          </a:p>
        </p:txBody>
      </p:sp>
      <p:sp>
        <p:nvSpPr>
          <p:cNvPr id="40" name="Rectangle 39"/>
          <p:cNvSpPr/>
          <p:nvPr/>
        </p:nvSpPr>
        <p:spPr>
          <a:xfrm>
            <a:off x="8063177" y="4128227"/>
            <a:ext cx="809837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Cost=4</a:t>
            </a:r>
          </a:p>
        </p:txBody>
      </p:sp>
      <p:sp>
        <p:nvSpPr>
          <p:cNvPr id="4" name="Freeform 3"/>
          <p:cNvSpPr/>
          <p:nvPr/>
        </p:nvSpPr>
        <p:spPr bwMode="auto">
          <a:xfrm>
            <a:off x="4545106" y="4424082"/>
            <a:ext cx="3509682" cy="330808"/>
          </a:xfrm>
          <a:custGeom>
            <a:avLst/>
            <a:gdLst>
              <a:gd name="connsiteX0" fmla="*/ 0 w 3509682"/>
              <a:gd name="connsiteY0" fmla="*/ 201706 h 330808"/>
              <a:gd name="connsiteX1" fmla="*/ 2702859 w 3509682"/>
              <a:gd name="connsiteY1" fmla="*/ 322730 h 330808"/>
              <a:gd name="connsiteX2" fmla="*/ 3509682 w 3509682"/>
              <a:gd name="connsiteY2" fmla="*/ 0 h 330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09682" h="330808">
                <a:moveTo>
                  <a:pt x="0" y="201706"/>
                </a:moveTo>
                <a:cubicBezTo>
                  <a:pt x="1058956" y="279027"/>
                  <a:pt x="2117912" y="356348"/>
                  <a:pt x="2702859" y="322730"/>
                </a:cubicBezTo>
                <a:cubicBezTo>
                  <a:pt x="3287806" y="289112"/>
                  <a:pt x="3398744" y="144556"/>
                  <a:pt x="3509682" y="0"/>
                </a:cubicBezTo>
              </a:path>
            </a:pathLst>
          </a:cu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6956155" y="2584935"/>
            <a:ext cx="1112080" cy="1664336"/>
          </a:xfrm>
          <a:custGeom>
            <a:avLst/>
            <a:gdLst>
              <a:gd name="connsiteX0" fmla="*/ 1358153 w 1358153"/>
              <a:gd name="connsiteY0" fmla="*/ 1922930 h 1922930"/>
              <a:gd name="connsiteX1" fmla="*/ 793377 w 1358153"/>
              <a:gd name="connsiteY1" fmla="*/ 591671 h 1922930"/>
              <a:gd name="connsiteX2" fmla="*/ 0 w 1358153"/>
              <a:gd name="connsiteY2" fmla="*/ 0 h 1922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58153" h="1922930">
                <a:moveTo>
                  <a:pt x="1358153" y="1922930"/>
                </a:moveTo>
                <a:cubicBezTo>
                  <a:pt x="1188944" y="1417544"/>
                  <a:pt x="1019736" y="912159"/>
                  <a:pt x="793377" y="591671"/>
                </a:cubicBezTo>
                <a:cubicBezTo>
                  <a:pt x="567018" y="271183"/>
                  <a:pt x="283509" y="135591"/>
                  <a:pt x="0" y="0"/>
                </a:cubicBezTo>
              </a:path>
            </a:pathLst>
          </a:cu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4913587" y="5122020"/>
            <a:ext cx="4144083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algn="ctr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814388"/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Switch# </a:t>
            </a:r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</a:rPr>
              <a:t>show spanning-tree </a:t>
            </a:r>
          </a:p>
          <a:p>
            <a:pPr defTabSz="814388"/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Interface Role </a:t>
            </a:r>
            <a:r>
              <a:rPr lang="en-US" sz="1600" spc="-150" dirty="0" err="1">
                <a:solidFill>
                  <a:srgbClr val="0070C0"/>
                </a:solidFill>
                <a:latin typeface="Courier New" pitchFamily="49" charset="0"/>
              </a:rPr>
              <a:t>Sts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 Cost </a:t>
            </a:r>
            <a:r>
              <a:rPr lang="en-US" sz="1600" spc="-150" dirty="0" err="1">
                <a:solidFill>
                  <a:srgbClr val="0070C0"/>
                </a:solidFill>
                <a:latin typeface="Courier New" pitchFamily="49" charset="0"/>
              </a:rPr>
              <a:t>Prio.Nbr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  Type</a:t>
            </a:r>
          </a:p>
          <a:p>
            <a:pPr defTabSz="814388"/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-------- ----- --- ---  --------  ----</a:t>
            </a:r>
          </a:p>
          <a:p>
            <a:pPr defTabSz="814388"/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</a:rPr>
              <a:t>Fa0/1 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    </a:t>
            </a:r>
            <a:r>
              <a:rPr lang="en-US" sz="1600" spc="-150" dirty="0" err="1">
                <a:solidFill>
                  <a:srgbClr val="0070C0"/>
                </a:solidFill>
                <a:latin typeface="Courier New" pitchFamily="49" charset="0"/>
              </a:rPr>
              <a:t>Desg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 FWD  </a:t>
            </a:r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</a:rPr>
              <a:t>19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   128.1     P2p</a:t>
            </a:r>
          </a:p>
          <a:p>
            <a:pPr defTabSz="814388"/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</a:rPr>
              <a:t>Gi0/1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     </a:t>
            </a:r>
            <a:r>
              <a:rPr lang="en-US" sz="1600" spc="-150" dirty="0" err="1">
                <a:solidFill>
                  <a:srgbClr val="0070C0"/>
                </a:solidFill>
                <a:latin typeface="Courier New" pitchFamily="49" charset="0"/>
              </a:rPr>
              <a:t>Desg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 FWD  </a:t>
            </a:r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</a:rPr>
              <a:t>4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</a:rPr>
              <a:t>    128.2     P2p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74221" y="2153761"/>
            <a:ext cx="88193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</a:t>
            </a:r>
          </a:p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Bridge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571603" y="3417681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359272" y="4097638"/>
            <a:ext cx="60144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F0/1</a:t>
            </a:r>
          </a:p>
        </p:txBody>
      </p:sp>
    </p:spTree>
    <p:extLst>
      <p:ext uri="{BB962C8B-B14F-4D97-AF65-F5344CB8AC3E}">
        <p14:creationId xmlns:p14="http://schemas.microsoft.com/office/powerpoint/2010/main" val="35675072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Straight Connector 63"/>
          <p:cNvCxnSpPr/>
          <p:nvPr/>
        </p:nvCxnSpPr>
        <p:spPr>
          <a:xfrm flipV="1">
            <a:off x="3564229" y="4755338"/>
            <a:ext cx="0" cy="88892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8" descr="Devices computer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389" y="5543112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Progress: </a:t>
            </a:r>
            <a:r>
              <a:rPr lang="en-US" altLang="zh-CN" sz="2400" dirty="0">
                <a:ea typeface="宋体" panose="02010600030101010101" pitchFamily="2" charset="-122"/>
              </a:rPr>
              <a:t>Root Path Cost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Root Bridge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(Root Path Cost)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port-id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Designated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of 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Alternated Port</a:t>
            </a:r>
          </a:p>
          <a:p>
            <a:endParaRPr lang="en-US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H="1">
            <a:off x="4829841" y="4586381"/>
            <a:ext cx="291445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233760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4" name="Straight Connector 33"/>
          <p:cNvCxnSpPr>
            <a:endCxn id="33" idx="1"/>
          </p:cNvCxnSpPr>
          <p:nvPr/>
        </p:nvCxnSpPr>
        <p:spPr>
          <a:xfrm flipV="1">
            <a:off x="3904645" y="2535225"/>
            <a:ext cx="1624487" cy="156667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7" name="Straight Connector 36"/>
          <p:cNvCxnSpPr>
            <a:endCxn id="33" idx="3"/>
          </p:cNvCxnSpPr>
          <p:nvPr/>
        </p:nvCxnSpPr>
        <p:spPr>
          <a:xfrm flipH="1" flipV="1">
            <a:off x="6295896" y="253522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36" idx="1"/>
            <a:endCxn id="77" idx="3"/>
          </p:cNvCxnSpPr>
          <p:nvPr/>
        </p:nvCxnSpPr>
        <p:spPr>
          <a:xfrm flipH="1">
            <a:off x="4472077" y="4586381"/>
            <a:ext cx="3272221" cy="13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529132" y="240980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223813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87264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sp>
        <p:nvSpPr>
          <p:cNvPr id="58" name="Oval 57"/>
          <p:cNvSpPr/>
          <p:nvPr/>
        </p:nvSpPr>
        <p:spPr bwMode="auto">
          <a:xfrm>
            <a:off x="3607195" y="4258746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7" name="Picture 10" descr="Network_Cloud_Standar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4454" y="1109730"/>
            <a:ext cx="2178050" cy="1108075"/>
          </a:xfrm>
          <a:prstGeom prst="rect">
            <a:avLst/>
          </a:prstGeom>
          <a:noFill/>
        </p:spPr>
      </p:pic>
      <p:sp>
        <p:nvSpPr>
          <p:cNvPr id="68" name="Rectangle 11"/>
          <p:cNvSpPr>
            <a:spLocks noChangeArrowheads="1"/>
          </p:cNvSpPr>
          <p:nvPr/>
        </p:nvSpPr>
        <p:spPr bwMode="auto">
          <a:xfrm>
            <a:off x="5431666" y="1325630"/>
            <a:ext cx="1066800" cy="5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548" tIns="51774" rIns="103548" bIns="51774">
            <a:spAutoFit/>
          </a:bodyPr>
          <a:lstStyle/>
          <a:p>
            <a:pPr algn="ctr" defTabSz="1028700">
              <a:spcBef>
                <a:spcPct val="50000"/>
              </a:spcBef>
            </a:pPr>
            <a:r>
              <a:rPr lang="en-US" sz="1600" b="1">
                <a:solidFill>
                  <a:prstClr val="black"/>
                </a:solidFill>
              </a:rPr>
              <a:t>Internet</a:t>
            </a:r>
            <a:br>
              <a:rPr lang="en-US" sz="1600" b="1">
                <a:solidFill>
                  <a:prstClr val="black"/>
                </a:solidFill>
              </a:rPr>
            </a:br>
            <a:r>
              <a:rPr lang="en-US" sz="1600" b="1">
                <a:solidFill>
                  <a:prstClr val="black"/>
                </a:solidFill>
              </a:rPr>
              <a:t>Network</a:t>
            </a:r>
          </a:p>
        </p:txBody>
      </p:sp>
      <p:cxnSp>
        <p:nvCxnSpPr>
          <p:cNvPr id="69" name="Straight Connector 68"/>
          <p:cNvCxnSpPr/>
          <p:nvPr/>
        </p:nvCxnSpPr>
        <p:spPr>
          <a:xfrm flipV="1">
            <a:off x="5963087" y="2179792"/>
            <a:ext cx="0" cy="1764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3407646" y="4860054"/>
            <a:ext cx="0" cy="598813"/>
          </a:xfrm>
          <a:prstGeom prst="line">
            <a:avLst/>
          </a:prstGeom>
          <a:ln w="28575">
            <a:solidFill>
              <a:srgbClr val="00B05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910579" y="3847610"/>
            <a:ext cx="99258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RPC=20</a:t>
            </a:r>
          </a:p>
        </p:txBody>
      </p:sp>
      <p:sp>
        <p:nvSpPr>
          <p:cNvPr id="75" name="Rectangle 74"/>
          <p:cNvSpPr/>
          <p:nvPr/>
        </p:nvSpPr>
        <p:spPr>
          <a:xfrm>
            <a:off x="4244411" y="4261779"/>
            <a:ext cx="857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RPC=8</a:t>
            </a:r>
          </a:p>
        </p:txBody>
      </p:sp>
      <p:sp>
        <p:nvSpPr>
          <p:cNvPr id="76" name="Rectangle 75"/>
          <p:cNvSpPr/>
          <p:nvPr/>
        </p:nvSpPr>
        <p:spPr>
          <a:xfrm>
            <a:off x="3579208" y="4036381"/>
            <a:ext cx="60144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F0/1</a:t>
            </a:r>
          </a:p>
        </p:txBody>
      </p:sp>
      <p:sp>
        <p:nvSpPr>
          <p:cNvPr id="77" name="Rectangle 76"/>
          <p:cNvSpPr/>
          <p:nvPr/>
        </p:nvSpPr>
        <p:spPr>
          <a:xfrm>
            <a:off x="3870629" y="4426467"/>
            <a:ext cx="601448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F0/2</a:t>
            </a:r>
          </a:p>
        </p:txBody>
      </p:sp>
      <p:sp>
        <p:nvSpPr>
          <p:cNvPr id="30" name="Oval 29"/>
          <p:cNvSpPr/>
          <p:nvPr/>
        </p:nvSpPr>
        <p:spPr bwMode="auto">
          <a:xfrm>
            <a:off x="4438457" y="4518987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7997645" y="4258746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088642" y="4630949"/>
            <a:ext cx="809837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Cost=4</a:t>
            </a:r>
          </a:p>
        </p:txBody>
      </p:sp>
      <p:sp>
        <p:nvSpPr>
          <p:cNvPr id="40" name="Rectangle 39"/>
          <p:cNvSpPr/>
          <p:nvPr/>
        </p:nvSpPr>
        <p:spPr>
          <a:xfrm>
            <a:off x="8063177" y="4128227"/>
            <a:ext cx="809837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Cost=4</a:t>
            </a:r>
          </a:p>
        </p:txBody>
      </p:sp>
      <p:sp>
        <p:nvSpPr>
          <p:cNvPr id="4" name="Freeform 3"/>
          <p:cNvSpPr/>
          <p:nvPr/>
        </p:nvSpPr>
        <p:spPr bwMode="auto">
          <a:xfrm>
            <a:off x="4545106" y="4424082"/>
            <a:ext cx="3509682" cy="330808"/>
          </a:xfrm>
          <a:custGeom>
            <a:avLst/>
            <a:gdLst>
              <a:gd name="connsiteX0" fmla="*/ 0 w 3509682"/>
              <a:gd name="connsiteY0" fmla="*/ 201706 h 330808"/>
              <a:gd name="connsiteX1" fmla="*/ 2702859 w 3509682"/>
              <a:gd name="connsiteY1" fmla="*/ 322730 h 330808"/>
              <a:gd name="connsiteX2" fmla="*/ 3509682 w 3509682"/>
              <a:gd name="connsiteY2" fmla="*/ 0 h 330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09682" h="330808">
                <a:moveTo>
                  <a:pt x="0" y="201706"/>
                </a:moveTo>
                <a:cubicBezTo>
                  <a:pt x="1058956" y="279027"/>
                  <a:pt x="2117912" y="356348"/>
                  <a:pt x="2702859" y="322730"/>
                </a:cubicBezTo>
                <a:cubicBezTo>
                  <a:pt x="3287806" y="289112"/>
                  <a:pt x="3398744" y="144556"/>
                  <a:pt x="3509682" y="0"/>
                </a:cubicBezTo>
              </a:path>
            </a:pathLst>
          </a:cu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6956155" y="2584935"/>
            <a:ext cx="1112080" cy="1664336"/>
          </a:xfrm>
          <a:custGeom>
            <a:avLst/>
            <a:gdLst>
              <a:gd name="connsiteX0" fmla="*/ 1358153 w 1358153"/>
              <a:gd name="connsiteY0" fmla="*/ 1922930 h 1922930"/>
              <a:gd name="connsiteX1" fmla="*/ 793377 w 1358153"/>
              <a:gd name="connsiteY1" fmla="*/ 591671 h 1922930"/>
              <a:gd name="connsiteX2" fmla="*/ 0 w 1358153"/>
              <a:gd name="connsiteY2" fmla="*/ 0 h 1922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58153" h="1922930">
                <a:moveTo>
                  <a:pt x="1358153" y="1922930"/>
                </a:moveTo>
                <a:cubicBezTo>
                  <a:pt x="1188944" y="1417544"/>
                  <a:pt x="1019736" y="912159"/>
                  <a:pt x="793377" y="591671"/>
                </a:cubicBezTo>
                <a:cubicBezTo>
                  <a:pt x="567018" y="271183"/>
                  <a:pt x="283509" y="135591"/>
                  <a:pt x="0" y="0"/>
                </a:cubicBezTo>
              </a:path>
            </a:pathLst>
          </a:cu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074221" y="2153761"/>
            <a:ext cx="88193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</a:t>
            </a:r>
          </a:p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Bridge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180655" y="4854145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5947" y="4318614"/>
            <a:ext cx="3295767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interface f0/1</a:t>
            </a:r>
          </a:p>
          <a:p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spanning-tree </a:t>
            </a:r>
            <a:r>
              <a:rPr lang="en-US" sz="1600" spc="-150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vlan</a:t>
            </a:r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1 cost 20</a:t>
            </a:r>
          </a:p>
        </p:txBody>
      </p:sp>
    </p:spTree>
    <p:extLst>
      <p:ext uri="{BB962C8B-B14F-4D97-AF65-F5344CB8AC3E}">
        <p14:creationId xmlns:p14="http://schemas.microsoft.com/office/powerpoint/2010/main" val="14733221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/>
          <p:nvPr/>
        </p:nvCxnSpPr>
        <p:spPr>
          <a:xfrm flipH="1" flipV="1">
            <a:off x="3767400" y="4050860"/>
            <a:ext cx="1921937" cy="1853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Root Bridge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(Root Path Cost)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port-id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Designated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of 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Alternated Port</a:t>
            </a:r>
          </a:p>
          <a:p>
            <a:endParaRPr lang="en-US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161716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>
            <a:stCxn id="6" idx="0"/>
            <a:endCxn id="4" idx="1"/>
          </p:cNvCxnSpPr>
          <p:nvPr/>
        </p:nvCxnSpPr>
        <p:spPr>
          <a:xfrm flipV="1">
            <a:off x="3607195" y="1814785"/>
            <a:ext cx="1921937" cy="1853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366832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366832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Straight Connector 7"/>
          <p:cNvCxnSpPr>
            <a:endCxn id="4" idx="3"/>
          </p:cNvCxnSpPr>
          <p:nvPr/>
        </p:nvCxnSpPr>
        <p:spPr>
          <a:xfrm flipH="1" flipV="1">
            <a:off x="6295896" y="181478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529132" y="168936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23813" y="371068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87264" y="371068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6154112" y="4050860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5756356"/>
            <a:ext cx="766764" cy="326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3904645" y="3720131"/>
            <a:ext cx="1164794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bridge-id</a:t>
            </a:r>
          </a:p>
        </p:txBody>
      </p:sp>
      <p:sp>
        <p:nvSpPr>
          <p:cNvPr id="26" name="TextBox 25"/>
          <p:cNvSpPr txBox="1"/>
          <p:nvPr/>
        </p:nvSpPr>
        <p:spPr>
          <a:xfrm flipH="1">
            <a:off x="6635207" y="3720439"/>
            <a:ext cx="1164794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bridge-id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73280" y="5828373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Sw4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1822838" y="4185715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8192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2834133" y="4185715"/>
            <a:ext cx="2233035" cy="4701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0000.0000.2222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899670" y="4185715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12288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6910965" y="4185715"/>
            <a:ext cx="2233035" cy="4701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0000.0000.3333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067168" y="5303019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074221" y="1290724"/>
            <a:ext cx="88193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</a:t>
            </a:r>
          </a:p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Bridge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990222" y="5760819"/>
            <a:ext cx="601448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 err="1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/2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259499" y="5760819"/>
            <a:ext cx="601448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 err="1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/3</a:t>
            </a:r>
          </a:p>
        </p:txBody>
      </p:sp>
    </p:spTree>
    <p:extLst>
      <p:ext uri="{BB962C8B-B14F-4D97-AF65-F5344CB8AC3E}">
        <p14:creationId xmlns:p14="http://schemas.microsoft.com/office/powerpoint/2010/main" val="62829535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/>
          <p:nvPr/>
        </p:nvCxnSpPr>
        <p:spPr>
          <a:xfrm flipH="1" flipV="1">
            <a:off x="3915486" y="4193675"/>
            <a:ext cx="1773853" cy="171072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Root Bridge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(Root Path Cost)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port-id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Designated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of 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Alternated Port</a:t>
            </a:r>
          </a:p>
          <a:p>
            <a:endParaRPr lang="en-US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161716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>
            <a:stCxn id="6" idx="0"/>
            <a:endCxn id="4" idx="1"/>
          </p:cNvCxnSpPr>
          <p:nvPr/>
        </p:nvCxnSpPr>
        <p:spPr>
          <a:xfrm flipV="1">
            <a:off x="3607195" y="1814785"/>
            <a:ext cx="1921937" cy="1853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366832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366832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Straight Connector 7"/>
          <p:cNvCxnSpPr>
            <a:endCxn id="4" idx="3"/>
          </p:cNvCxnSpPr>
          <p:nvPr/>
        </p:nvCxnSpPr>
        <p:spPr>
          <a:xfrm flipH="1" flipV="1">
            <a:off x="6295896" y="181478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529132" y="168936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23813" y="371068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87264" y="371068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6154112" y="4050860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5756356"/>
            <a:ext cx="766764" cy="326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3860530" y="3502124"/>
            <a:ext cx="110964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bridge-id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73280" y="5828373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791755" y="5679866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074221" y="1290724"/>
            <a:ext cx="88193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</a:t>
            </a:r>
          </a:p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Bridge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H="1" flipV="1">
            <a:off x="3635677" y="4180704"/>
            <a:ext cx="1902308" cy="183460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075788" y="3987019"/>
            <a:ext cx="673395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F0/1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657663" y="3974334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F0/2</a:t>
            </a:r>
          </a:p>
        </p:txBody>
      </p:sp>
      <p:sp>
        <p:nvSpPr>
          <p:cNvPr id="38" name="Rectangle 37"/>
          <p:cNvSpPr/>
          <p:nvPr/>
        </p:nvSpPr>
        <p:spPr>
          <a:xfrm>
            <a:off x="0" y="4319565"/>
            <a:ext cx="6635207" cy="7632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Sw2# </a:t>
            </a:r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show spanning-tree interface f0/1</a:t>
            </a:r>
          </a:p>
          <a:p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 Port 1 (FastEthernet0/1) of VLAN1 is forwarding</a:t>
            </a:r>
          </a:p>
          <a:p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   Port path cost 19, Port priority </a:t>
            </a:r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128</a:t>
            </a:r>
            <a:r>
              <a:rPr lang="en-US" sz="16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, Port Identifier </a:t>
            </a:r>
            <a:r>
              <a:rPr lang="en-US" sz="1600" spc="-150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128.1</a:t>
            </a:r>
          </a:p>
        </p:txBody>
      </p:sp>
      <p:sp>
        <p:nvSpPr>
          <p:cNvPr id="19" name="Rectangle 18"/>
          <p:cNvSpPr/>
          <p:nvPr/>
        </p:nvSpPr>
        <p:spPr bwMode="auto">
          <a:xfrm>
            <a:off x="5925961" y="4768443"/>
            <a:ext cx="602674" cy="28097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355572" y="5462087"/>
            <a:ext cx="601448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 err="1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/2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960551" y="6080805"/>
            <a:ext cx="601448" cy="32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spc="-150" dirty="0" err="1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600" spc="-150" dirty="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/4</a:t>
            </a:r>
          </a:p>
        </p:txBody>
      </p:sp>
    </p:spTree>
    <p:extLst>
      <p:ext uri="{BB962C8B-B14F-4D97-AF65-F5344CB8AC3E}">
        <p14:creationId xmlns:p14="http://schemas.microsoft.com/office/powerpoint/2010/main" val="102827157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Progress: </a:t>
            </a:r>
            <a:r>
              <a:rPr lang="en-US" altLang="zh-CN" sz="2400" dirty="0">
                <a:ea typeface="宋体" panose="02010600030101010101" pitchFamily="2" charset="-122"/>
              </a:rPr>
              <a:t>Port Role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Root Bridge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(Root Path Cost)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port-id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Designated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RPC of Root Port</a:t>
            </a:r>
          </a:p>
          <a:p>
            <a:pPr marL="742950" lvl="1" indent="-285750">
              <a:buFont typeface="Wingdings" pitchFamily="2" charset="2"/>
              <a:buChar char="ü"/>
            </a:pPr>
            <a:r>
              <a:rPr lang="en-US" sz="1800" b="0" dirty="0">
                <a:latin typeface="Calibri" panose="020F0502020204030204" pitchFamily="34" charset="0"/>
                <a:cs typeface="Calibri" panose="020F0502020204030204" pitchFamily="34" charset="0"/>
              </a:rPr>
              <a:t>bridge-id (priority + MAC)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Alternated Port</a:t>
            </a:r>
          </a:p>
          <a:p>
            <a:endParaRPr lang="en-US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233760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6"/>
          <p:cNvCxnSpPr>
            <a:stCxn id="8" idx="0"/>
            <a:endCxn id="6" idx="1"/>
          </p:cNvCxnSpPr>
          <p:nvPr/>
        </p:nvCxnSpPr>
        <p:spPr>
          <a:xfrm flipV="1">
            <a:off x="3607195" y="2535225"/>
            <a:ext cx="1921937" cy="1853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Straight Connector 9"/>
          <p:cNvCxnSpPr>
            <a:endCxn id="6" idx="3"/>
          </p:cNvCxnSpPr>
          <p:nvPr/>
        </p:nvCxnSpPr>
        <p:spPr>
          <a:xfrm flipH="1" flipV="1">
            <a:off x="6295896" y="253522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9" idx="1"/>
            <a:endCxn id="8" idx="3"/>
          </p:cNvCxnSpPr>
          <p:nvPr/>
        </p:nvCxnSpPr>
        <p:spPr>
          <a:xfrm flipH="1">
            <a:off x="3990577" y="4586381"/>
            <a:ext cx="375372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 bwMode="auto">
          <a:xfrm>
            <a:off x="3607195" y="4258746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7997508" y="4262837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4735221" y="2535226"/>
            <a:ext cx="569537" cy="549267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6531902" y="2535225"/>
            <a:ext cx="540837" cy="549268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529132" y="240980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Sw1</a:t>
            </a:r>
          </a:p>
        </p:txBody>
      </p:sp>
      <p:sp>
        <p:nvSpPr>
          <p:cNvPr id="23" name="TextBox 22"/>
          <p:cNvSpPr txBox="1"/>
          <p:nvPr/>
        </p:nvSpPr>
        <p:spPr>
          <a:xfrm rot="18956476">
            <a:off x="4458218" y="2561254"/>
            <a:ext cx="965163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D.Port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23813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Sw2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87264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Sw3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3888339" y="4333661"/>
            <a:ext cx="1640793" cy="0"/>
          </a:xfrm>
          <a:prstGeom prst="line">
            <a:avLst/>
          </a:prstGeom>
          <a:ln w="28575">
            <a:solidFill>
              <a:srgbClr val="0070C0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918705" y="4077779"/>
            <a:ext cx="1460621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RPC of RP</a:t>
            </a:r>
          </a:p>
        </p:txBody>
      </p:sp>
      <p:cxnSp>
        <p:nvCxnSpPr>
          <p:cNvPr id="28" name="Straight Connector 27"/>
          <p:cNvCxnSpPr/>
          <p:nvPr/>
        </p:nvCxnSpPr>
        <p:spPr>
          <a:xfrm flipH="1">
            <a:off x="6295896" y="4333661"/>
            <a:ext cx="1645602" cy="0"/>
          </a:xfrm>
          <a:prstGeom prst="line">
            <a:avLst/>
          </a:prstGeom>
          <a:ln w="28575">
            <a:solidFill>
              <a:srgbClr val="0070C0"/>
            </a:solidFill>
            <a:prstDash val="sys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452682" y="4077779"/>
            <a:ext cx="1460621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RPC of RP</a:t>
            </a:r>
          </a:p>
        </p:txBody>
      </p:sp>
      <p:sp>
        <p:nvSpPr>
          <p:cNvPr id="30" name="TextBox 29"/>
          <p:cNvSpPr txBox="1"/>
          <p:nvPr/>
        </p:nvSpPr>
        <p:spPr>
          <a:xfrm rot="2643524" flipH="1">
            <a:off x="6399656" y="2561254"/>
            <a:ext cx="965163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D.Port</a:t>
            </a:r>
          </a:p>
        </p:txBody>
      </p:sp>
      <p:sp>
        <p:nvSpPr>
          <p:cNvPr id="31" name="Multiply 30"/>
          <p:cNvSpPr/>
          <p:nvPr/>
        </p:nvSpPr>
        <p:spPr bwMode="auto">
          <a:xfrm>
            <a:off x="7422326" y="4438273"/>
            <a:ext cx="309093" cy="296214"/>
          </a:xfrm>
          <a:prstGeom prst="mathMultiply">
            <a:avLst/>
          </a:prstGeom>
          <a:ln>
            <a:headEnd type="none" w="med" len="med"/>
            <a:tailEnd type="triangl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111268" y="3824523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995249" y="3824523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522284" y="1836944"/>
            <a:ext cx="88193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</a:t>
            </a:r>
          </a:p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Bridge</a:t>
            </a:r>
          </a:p>
        </p:txBody>
      </p:sp>
      <p:cxnSp>
        <p:nvCxnSpPr>
          <p:cNvPr id="43" name="Straight Connector 42"/>
          <p:cNvCxnSpPr/>
          <p:nvPr/>
        </p:nvCxnSpPr>
        <p:spPr>
          <a:xfrm flipH="1">
            <a:off x="4100011" y="4784000"/>
            <a:ext cx="840788" cy="0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063861" y="4754336"/>
            <a:ext cx="965163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D.Port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822838" y="5298168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8192</a:t>
            </a:r>
          </a:p>
        </p:txBody>
      </p:sp>
      <p:sp>
        <p:nvSpPr>
          <p:cNvPr id="46" name="Rectangle 45"/>
          <p:cNvSpPr/>
          <p:nvPr/>
        </p:nvSpPr>
        <p:spPr bwMode="auto">
          <a:xfrm>
            <a:off x="2834133" y="5298168"/>
            <a:ext cx="2233035" cy="4701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0000.0000.2222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899670" y="5298168"/>
            <a:ext cx="1011295" cy="47019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12288</a:t>
            </a:r>
          </a:p>
        </p:txBody>
      </p:sp>
      <p:sp>
        <p:nvSpPr>
          <p:cNvPr id="48" name="Rectangle 47"/>
          <p:cNvSpPr/>
          <p:nvPr/>
        </p:nvSpPr>
        <p:spPr bwMode="auto">
          <a:xfrm>
            <a:off x="6910965" y="5298168"/>
            <a:ext cx="2233035" cy="4701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algn="ctr" defTabSz="814388"/>
            <a:r>
              <a:rPr lang="en-US" sz="1800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0000.0000.3333</a:t>
            </a:r>
          </a:p>
        </p:txBody>
      </p:sp>
      <p:sp>
        <p:nvSpPr>
          <p:cNvPr id="50" name="TextBox 49"/>
          <p:cNvSpPr txBox="1"/>
          <p:nvPr/>
        </p:nvSpPr>
        <p:spPr>
          <a:xfrm flipH="1">
            <a:off x="8064436" y="4759029"/>
            <a:ext cx="1164794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bridge-id</a:t>
            </a:r>
          </a:p>
        </p:txBody>
      </p:sp>
      <p:sp>
        <p:nvSpPr>
          <p:cNvPr id="51" name="TextBox 50"/>
          <p:cNvSpPr txBox="1"/>
          <p:nvPr/>
        </p:nvSpPr>
        <p:spPr>
          <a:xfrm flipH="1">
            <a:off x="2298595" y="4759029"/>
            <a:ext cx="1164794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bridge-id</a:t>
            </a:r>
          </a:p>
        </p:txBody>
      </p:sp>
      <p:cxnSp>
        <p:nvCxnSpPr>
          <p:cNvPr id="53" name="Straight Connector 52"/>
          <p:cNvCxnSpPr/>
          <p:nvPr/>
        </p:nvCxnSpPr>
        <p:spPr>
          <a:xfrm flipH="1">
            <a:off x="3607195" y="5878313"/>
            <a:ext cx="1640793" cy="0"/>
          </a:xfrm>
          <a:prstGeom prst="line">
            <a:avLst/>
          </a:prstGeom>
          <a:ln w="28575">
            <a:solidFill>
              <a:srgbClr val="0070C0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5709101" y="5868762"/>
            <a:ext cx="1645602" cy="0"/>
          </a:xfrm>
          <a:prstGeom prst="line">
            <a:avLst/>
          </a:prstGeom>
          <a:ln w="28575">
            <a:solidFill>
              <a:srgbClr val="0070C0"/>
            </a:solidFill>
            <a:prstDash val="sys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 bwMode="auto">
          <a:xfrm>
            <a:off x="5752839" y="4129795"/>
            <a:ext cx="310294" cy="310294"/>
          </a:xfrm>
          <a:prstGeom prst="ellipse">
            <a:avLst/>
          </a:prstGeom>
          <a:noFill/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56" name="Oval 55"/>
          <p:cNvSpPr/>
          <p:nvPr/>
        </p:nvSpPr>
        <p:spPr bwMode="auto">
          <a:xfrm>
            <a:off x="5337142" y="5723166"/>
            <a:ext cx="310294" cy="310294"/>
          </a:xfrm>
          <a:prstGeom prst="ellipse">
            <a:avLst/>
          </a:prstGeom>
          <a:noFill/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51641" y="3782157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842952" y="4557938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/3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846294" y="4557938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/2</a:t>
            </a:r>
          </a:p>
        </p:txBody>
      </p:sp>
      <p:sp>
        <p:nvSpPr>
          <p:cNvPr id="2" name="Rectangle 1"/>
          <p:cNvSpPr/>
          <p:nvPr/>
        </p:nvSpPr>
        <p:spPr bwMode="auto">
          <a:xfrm>
            <a:off x="1753848" y="1775411"/>
            <a:ext cx="1518561" cy="25811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1753848" y="3499717"/>
            <a:ext cx="1518561" cy="25811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39265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Progress: </a:t>
            </a:r>
            <a:r>
              <a:rPr lang="en-US" altLang="zh-CN" sz="2400" dirty="0">
                <a:ea typeface="宋体" panose="02010600030101010101" pitchFamily="2" charset="-122"/>
              </a:rPr>
              <a:t>Hello Timer 2s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Root Bridge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bridge-id (priority + MAC)</a:t>
            </a:r>
          </a:p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Root Port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RPC (Root Path Cost)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bridge-id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port-id</a:t>
            </a:r>
          </a:p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Designated Port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RPC of Root Port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bridge-id (priority + MAC)</a:t>
            </a:r>
          </a:p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Alternated Port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233760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6"/>
          <p:cNvCxnSpPr>
            <a:stCxn id="8" idx="0"/>
            <a:endCxn id="6" idx="1"/>
          </p:cNvCxnSpPr>
          <p:nvPr/>
        </p:nvCxnSpPr>
        <p:spPr>
          <a:xfrm flipV="1">
            <a:off x="3607195" y="2535225"/>
            <a:ext cx="1921937" cy="1853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Straight Connector 9"/>
          <p:cNvCxnSpPr>
            <a:endCxn id="6" idx="3"/>
          </p:cNvCxnSpPr>
          <p:nvPr/>
        </p:nvCxnSpPr>
        <p:spPr>
          <a:xfrm flipH="1" flipV="1">
            <a:off x="6295896" y="253522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9" idx="1"/>
            <a:endCxn id="8" idx="3"/>
          </p:cNvCxnSpPr>
          <p:nvPr/>
        </p:nvCxnSpPr>
        <p:spPr>
          <a:xfrm flipH="1">
            <a:off x="3990577" y="4586381"/>
            <a:ext cx="375372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 bwMode="auto">
          <a:xfrm>
            <a:off x="3607195" y="4258746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>
              <a:solidFill>
                <a:srgbClr val="000000"/>
              </a:solidFill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7997508" y="4262837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29132" y="240980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23813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87264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sp>
        <p:nvSpPr>
          <p:cNvPr id="19" name="Multiply 18"/>
          <p:cNvSpPr/>
          <p:nvPr/>
        </p:nvSpPr>
        <p:spPr bwMode="auto">
          <a:xfrm>
            <a:off x="4122213" y="4438273"/>
            <a:ext cx="309093" cy="296214"/>
          </a:xfrm>
          <a:prstGeom prst="mathMultiply">
            <a:avLst/>
          </a:prstGeom>
          <a:ln>
            <a:headEnd type="none" w="med" len="med"/>
            <a:tailEnd type="triangl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3564229" y="4784000"/>
            <a:ext cx="0" cy="88892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389" y="5571774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264450" y="5750354"/>
            <a:ext cx="581019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PC2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8139312" y="4784000"/>
            <a:ext cx="0" cy="88892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472" y="5571774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7839533" y="5750354"/>
            <a:ext cx="581019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PC3</a:t>
            </a: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320" y="2510340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5" name="Straight Connector 34"/>
          <p:cNvCxnSpPr/>
          <p:nvPr/>
        </p:nvCxnSpPr>
        <p:spPr>
          <a:xfrm flipV="1">
            <a:off x="4735221" y="2535226"/>
            <a:ext cx="569537" cy="549267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6531902" y="2535225"/>
            <a:ext cx="540837" cy="549268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868" y="2510340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8" name="Straight Connector 37"/>
          <p:cNvCxnSpPr/>
          <p:nvPr/>
        </p:nvCxnSpPr>
        <p:spPr>
          <a:xfrm flipH="1">
            <a:off x="6587733" y="4750711"/>
            <a:ext cx="970012" cy="0"/>
          </a:xfrm>
          <a:prstGeom prst="line">
            <a:avLst/>
          </a:prstGeom>
          <a:ln w="28575">
            <a:solidFill>
              <a:srgbClr val="00B05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178" y="4758049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3111268" y="3824523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995249" y="3824523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522284" y="1836944"/>
            <a:ext cx="88193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</a:t>
            </a:r>
          </a:p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Bridge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842952" y="4627610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846294" y="4557938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/2</a:t>
            </a:r>
          </a:p>
        </p:txBody>
      </p:sp>
    </p:spTree>
    <p:extLst>
      <p:ext uri="{BB962C8B-B14F-4D97-AF65-F5344CB8AC3E}">
        <p14:creationId xmlns:p14="http://schemas.microsoft.com/office/powerpoint/2010/main" val="415121330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Progress: </a:t>
            </a:r>
            <a:r>
              <a:rPr lang="en-US" altLang="zh-CN" sz="2400" dirty="0">
                <a:ea typeface="宋体" panose="02010600030101010101" pitchFamily="2" charset="-122"/>
              </a:rPr>
              <a:t>Hello Timer 2s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Root Bridge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bridge-id (priority + MAC)</a:t>
            </a:r>
          </a:p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Root Port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RPC (Root Path Cost)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bridge-id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port-id</a:t>
            </a:r>
          </a:p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Designated Port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RPC of Root Port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bridge-id (priority + MAC)</a:t>
            </a:r>
          </a:p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Alternated Port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233760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6"/>
          <p:cNvCxnSpPr>
            <a:stCxn id="8" idx="0"/>
            <a:endCxn id="6" idx="1"/>
          </p:cNvCxnSpPr>
          <p:nvPr/>
        </p:nvCxnSpPr>
        <p:spPr>
          <a:xfrm flipV="1">
            <a:off x="3607195" y="2535225"/>
            <a:ext cx="1921937" cy="1853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Straight Connector 9"/>
          <p:cNvCxnSpPr/>
          <p:nvPr/>
        </p:nvCxnSpPr>
        <p:spPr>
          <a:xfrm flipH="1" flipV="1">
            <a:off x="6295896" y="2535225"/>
            <a:ext cx="1843416" cy="18626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9" idx="1"/>
            <a:endCxn id="8" idx="3"/>
          </p:cNvCxnSpPr>
          <p:nvPr/>
        </p:nvCxnSpPr>
        <p:spPr>
          <a:xfrm flipH="1">
            <a:off x="3990577" y="4586381"/>
            <a:ext cx="375372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 bwMode="auto">
          <a:xfrm>
            <a:off x="3607195" y="4258746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>
              <a:solidFill>
                <a:srgbClr val="000000"/>
              </a:solidFill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7997508" y="4262837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29132" y="240980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23813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87264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sp>
        <p:nvSpPr>
          <p:cNvPr id="19" name="Multiply 18"/>
          <p:cNvSpPr/>
          <p:nvPr/>
        </p:nvSpPr>
        <p:spPr bwMode="auto">
          <a:xfrm>
            <a:off x="4122213" y="4438273"/>
            <a:ext cx="309093" cy="296214"/>
          </a:xfrm>
          <a:prstGeom prst="mathMultiply">
            <a:avLst/>
          </a:prstGeom>
          <a:ln>
            <a:headEnd type="none" w="med" len="med"/>
            <a:tailEnd type="triangl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3564229" y="4784000"/>
            <a:ext cx="0" cy="88892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389" y="5571774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264450" y="5750354"/>
            <a:ext cx="581019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PC2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8139312" y="4784000"/>
            <a:ext cx="0" cy="88892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472" y="5571774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7839533" y="5750354"/>
            <a:ext cx="581019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PC3</a:t>
            </a: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3383601" y="4852311"/>
            <a:ext cx="0" cy="439163"/>
          </a:xfrm>
          <a:prstGeom prst="line">
            <a:avLst/>
          </a:prstGeom>
          <a:ln w="28575">
            <a:solidFill>
              <a:srgbClr val="00206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793139" y="3726285"/>
            <a:ext cx="336269" cy="324302"/>
          </a:xfrm>
          <a:prstGeom prst="line">
            <a:avLst/>
          </a:prstGeom>
          <a:ln w="28575">
            <a:solidFill>
              <a:srgbClr val="00206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320" y="2510340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5" name="Straight Connector 34"/>
          <p:cNvCxnSpPr/>
          <p:nvPr/>
        </p:nvCxnSpPr>
        <p:spPr>
          <a:xfrm flipV="1">
            <a:off x="4735221" y="2535226"/>
            <a:ext cx="569537" cy="549267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6531902" y="2535225"/>
            <a:ext cx="540837" cy="549268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868" y="2510340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8" name="Straight Connector 37"/>
          <p:cNvCxnSpPr/>
          <p:nvPr/>
        </p:nvCxnSpPr>
        <p:spPr>
          <a:xfrm flipH="1">
            <a:off x="6587733" y="4750711"/>
            <a:ext cx="970012" cy="0"/>
          </a:xfrm>
          <a:prstGeom prst="line">
            <a:avLst/>
          </a:prstGeom>
          <a:ln w="28575">
            <a:solidFill>
              <a:srgbClr val="00B05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178" y="4758049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3111268" y="3824523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995249" y="3824523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522284" y="1836944"/>
            <a:ext cx="88193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</a:t>
            </a:r>
          </a:p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Bridge</a:t>
            </a:r>
          </a:p>
        </p:txBody>
      </p:sp>
      <p:cxnSp>
        <p:nvCxnSpPr>
          <p:cNvPr id="40" name="Straight Connector 39"/>
          <p:cNvCxnSpPr/>
          <p:nvPr/>
        </p:nvCxnSpPr>
        <p:spPr>
          <a:xfrm flipH="1" flipV="1">
            <a:off x="6299959" y="2716347"/>
            <a:ext cx="386390" cy="390420"/>
          </a:xfrm>
          <a:prstGeom prst="line">
            <a:avLst/>
          </a:prstGeom>
          <a:ln w="28575">
            <a:solidFill>
              <a:srgbClr val="00206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8295482" y="4852311"/>
            <a:ext cx="0" cy="439163"/>
          </a:xfrm>
          <a:prstGeom prst="line">
            <a:avLst/>
          </a:prstGeom>
          <a:ln w="28575">
            <a:solidFill>
              <a:srgbClr val="00206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842952" y="4627610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/3</a:t>
            </a:r>
          </a:p>
        </p:txBody>
      </p:sp>
    </p:spTree>
    <p:extLst>
      <p:ext uri="{BB962C8B-B14F-4D97-AF65-F5344CB8AC3E}">
        <p14:creationId xmlns:p14="http://schemas.microsoft.com/office/powerpoint/2010/main" val="384234460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Progress: </a:t>
            </a:r>
            <a:r>
              <a:rPr lang="en-US" altLang="zh-CN" sz="2400" dirty="0">
                <a:ea typeface="宋体" panose="02010600030101010101" pitchFamily="2" charset="-122"/>
              </a:rPr>
              <a:t>Hello Timer 2s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605" y="1497069"/>
            <a:ext cx="3337388" cy="2834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Root Bridge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bridge-id (priority + MAC)</a:t>
            </a:r>
          </a:p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Root Port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RPC (Root Path Cost)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bridge-id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port-id</a:t>
            </a:r>
          </a:p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Designated Port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RPC of Root Port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bridge-id (priority + MAC)</a:t>
            </a:r>
          </a:p>
          <a:p>
            <a:pPr marL="285750" marR="0" lvl="0" indent="-28575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Alternated Port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132" y="2337605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6"/>
          <p:cNvCxnSpPr>
            <a:stCxn id="8" idx="0"/>
            <a:endCxn id="6" idx="1"/>
          </p:cNvCxnSpPr>
          <p:nvPr/>
        </p:nvCxnSpPr>
        <p:spPr>
          <a:xfrm flipV="1">
            <a:off x="3607195" y="2535225"/>
            <a:ext cx="1921937" cy="1853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813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298" y="4388761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Straight Connector 10"/>
          <p:cNvCxnSpPr>
            <a:stCxn id="9" idx="1"/>
            <a:endCxn id="8" idx="3"/>
          </p:cNvCxnSpPr>
          <p:nvPr/>
        </p:nvCxnSpPr>
        <p:spPr>
          <a:xfrm flipH="1">
            <a:off x="3990577" y="4586381"/>
            <a:ext cx="375372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 bwMode="auto">
          <a:xfrm>
            <a:off x="3607195" y="4258746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>
              <a:solidFill>
                <a:srgbClr val="000000"/>
              </a:solidFill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7997508" y="4262837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29132" y="2409804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23813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87264" y="4431127"/>
            <a:ext cx="6808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Sw3</a:t>
            </a: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3564229" y="4784000"/>
            <a:ext cx="0" cy="88892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389" y="5571774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264450" y="5750354"/>
            <a:ext cx="581019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PC2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8139312" y="4784000"/>
            <a:ext cx="0" cy="88892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472" y="5571774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7839533" y="5750354"/>
            <a:ext cx="581019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PC3</a:t>
            </a: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3383601" y="4852311"/>
            <a:ext cx="0" cy="439163"/>
          </a:xfrm>
          <a:prstGeom prst="line">
            <a:avLst/>
          </a:prstGeom>
          <a:ln w="28575">
            <a:solidFill>
              <a:srgbClr val="00206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320" y="2510340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5" name="Straight Connector 34"/>
          <p:cNvCxnSpPr/>
          <p:nvPr/>
        </p:nvCxnSpPr>
        <p:spPr>
          <a:xfrm flipV="1">
            <a:off x="4735221" y="2535226"/>
            <a:ext cx="569537" cy="549267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6531902" y="2535225"/>
            <a:ext cx="540837" cy="549268"/>
          </a:xfrm>
          <a:prstGeom prst="line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868" y="2510340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8" name="Straight Connector 37"/>
          <p:cNvCxnSpPr/>
          <p:nvPr/>
        </p:nvCxnSpPr>
        <p:spPr>
          <a:xfrm flipH="1">
            <a:off x="6587733" y="4750711"/>
            <a:ext cx="970012" cy="0"/>
          </a:xfrm>
          <a:prstGeom prst="line">
            <a:avLst/>
          </a:prstGeom>
          <a:ln w="28575">
            <a:solidFill>
              <a:srgbClr val="00B05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178" y="4758049"/>
            <a:ext cx="691121" cy="41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3111268" y="3824523"/>
            <a:ext cx="680832" cy="54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RootPort</a:t>
            </a:r>
            <a:endParaRPr lang="en-US" sz="1600" spc="-15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522284" y="1836944"/>
            <a:ext cx="881934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Root</a:t>
            </a:r>
          </a:p>
          <a:p>
            <a:pPr algn="ctr"/>
            <a:r>
              <a:rPr lang="en-US" sz="1600" spc="-15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Bridge</a:t>
            </a:r>
          </a:p>
        </p:txBody>
      </p:sp>
      <p:cxnSp>
        <p:nvCxnSpPr>
          <p:cNvPr id="41" name="Straight Connector 40"/>
          <p:cNvCxnSpPr/>
          <p:nvPr/>
        </p:nvCxnSpPr>
        <p:spPr>
          <a:xfrm flipV="1">
            <a:off x="8295482" y="4852311"/>
            <a:ext cx="0" cy="439163"/>
          </a:xfrm>
          <a:prstGeom prst="line">
            <a:avLst/>
          </a:prstGeom>
          <a:ln w="28575">
            <a:solidFill>
              <a:srgbClr val="00206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>
            <a:off x="4058327" y="4737264"/>
            <a:ext cx="541081" cy="0"/>
          </a:xfrm>
          <a:prstGeom prst="line">
            <a:avLst/>
          </a:prstGeom>
          <a:ln w="28575">
            <a:solidFill>
              <a:srgbClr val="00206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010641" y="4262837"/>
            <a:ext cx="1992431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A11616"/>
                </a:solidFill>
                <a:latin typeface="Courier New" pitchFamily="49" charset="0"/>
                <a:cs typeface="Courier New" pitchFamily="49" charset="0"/>
              </a:rPr>
              <a:t>Max-age Timer 20s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42952" y="4705991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846294" y="4557938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/2</a:t>
            </a:r>
          </a:p>
        </p:txBody>
      </p:sp>
    </p:spTree>
    <p:extLst>
      <p:ext uri="{BB962C8B-B14F-4D97-AF65-F5344CB8AC3E}">
        <p14:creationId xmlns:p14="http://schemas.microsoft.com/office/powerpoint/2010/main" val="426020682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STP: </a:t>
            </a:r>
            <a:r>
              <a:rPr lang="en-US" altLang="zh-CN" sz="2400" dirty="0">
                <a:ea typeface="宋体" panose="02010600030101010101" pitchFamily="2" charset="-122"/>
              </a:rPr>
              <a:t>Port State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2473657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2473657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6"/>
          <p:cNvCxnSpPr>
            <a:endCxn id="6" idx="1"/>
          </p:cNvCxnSpPr>
          <p:nvPr/>
        </p:nvCxnSpPr>
        <p:spPr>
          <a:xfrm>
            <a:off x="2554941" y="2664157"/>
            <a:ext cx="445545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135389" y="2718392"/>
            <a:ext cx="1378583" cy="3310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17475" indent="-3175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>
                <a:latin typeface="Courier New" pitchFamily="49" charset="0"/>
                <a:cs typeface="Courier New" pitchFamily="49" charset="0"/>
              </a:rPr>
              <a:t>Disable</a:t>
            </a: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endParaRPr lang="en-US" sz="1800">
              <a:latin typeface="Courier New" pitchFamily="49" charset="0"/>
              <a:cs typeface="Courier New" pitchFamily="49" charset="0"/>
            </a:endParaRP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>
                <a:latin typeface="Courier New" pitchFamily="49" charset="0"/>
                <a:cs typeface="Courier New" pitchFamily="49" charset="0"/>
              </a:rPr>
              <a:t>Blocking</a:t>
            </a: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endParaRPr lang="en-US" sz="1800">
              <a:latin typeface="Courier New" pitchFamily="49" charset="0"/>
              <a:cs typeface="Courier New" pitchFamily="49" charset="0"/>
            </a:endParaRP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>
                <a:latin typeface="Courier New" pitchFamily="49" charset="0"/>
                <a:cs typeface="Courier New" pitchFamily="49" charset="0"/>
              </a:rPr>
              <a:t>Listening</a:t>
            </a: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endParaRPr lang="en-US" sz="1800">
              <a:latin typeface="Courier New" pitchFamily="49" charset="0"/>
              <a:cs typeface="Courier New" pitchFamily="49" charset="0"/>
            </a:endParaRP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>
                <a:latin typeface="Courier New" pitchFamily="49" charset="0"/>
                <a:cs typeface="Courier New" pitchFamily="49" charset="0"/>
              </a:rPr>
              <a:t>Learning</a:t>
            </a: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endParaRPr lang="en-US" sz="1800">
              <a:latin typeface="Courier New" pitchFamily="49" charset="0"/>
              <a:cs typeface="Courier New" pitchFamily="49" charset="0"/>
            </a:endParaRP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>
                <a:latin typeface="Courier New" pitchFamily="49" charset="0"/>
                <a:cs typeface="Courier New" pitchFamily="49" charset="0"/>
              </a:rPr>
              <a:t>Forwarding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37752" y="3919978"/>
            <a:ext cx="2176530" cy="34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Max-age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60702" y="4679373"/>
            <a:ext cx="2176530" cy="34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Forward delay</a:t>
            </a:r>
          </a:p>
        </p:txBody>
      </p:sp>
      <p:sp>
        <p:nvSpPr>
          <p:cNvPr id="11" name="Freeform 10"/>
          <p:cNvSpPr/>
          <p:nvPr/>
        </p:nvSpPr>
        <p:spPr bwMode="auto">
          <a:xfrm>
            <a:off x="3309809" y="3612957"/>
            <a:ext cx="419921" cy="741127"/>
          </a:xfrm>
          <a:custGeom>
            <a:avLst/>
            <a:gdLst>
              <a:gd name="connsiteX0" fmla="*/ 38636 w 322177"/>
              <a:gd name="connsiteY0" fmla="*/ 0 h 862885"/>
              <a:gd name="connsiteX1" fmla="*/ 321971 w 322177"/>
              <a:gd name="connsiteY1" fmla="*/ 489397 h 862885"/>
              <a:gd name="connsiteX2" fmla="*/ 0 w 322177"/>
              <a:gd name="connsiteY2" fmla="*/ 862885 h 862885"/>
              <a:gd name="connsiteX0" fmla="*/ 0 w 419921"/>
              <a:gd name="connsiteY0" fmla="*/ 0 h 848810"/>
              <a:gd name="connsiteX1" fmla="*/ 419813 w 419921"/>
              <a:gd name="connsiteY1" fmla="*/ 475322 h 848810"/>
              <a:gd name="connsiteX2" fmla="*/ 97842 w 419921"/>
              <a:gd name="connsiteY2" fmla="*/ 848810 h 848810"/>
              <a:gd name="connsiteX0" fmla="*/ 0 w 419921"/>
              <a:gd name="connsiteY0" fmla="*/ 0 h 764356"/>
              <a:gd name="connsiteX1" fmla="*/ 419813 w 419921"/>
              <a:gd name="connsiteY1" fmla="*/ 475322 h 764356"/>
              <a:gd name="connsiteX2" fmla="*/ 125138 w 419921"/>
              <a:gd name="connsiteY2" fmla="*/ 764356 h 764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19921" h="764356">
                <a:moveTo>
                  <a:pt x="0" y="0"/>
                </a:moveTo>
                <a:cubicBezTo>
                  <a:pt x="144887" y="172791"/>
                  <a:pt x="426252" y="331508"/>
                  <a:pt x="419813" y="475322"/>
                </a:cubicBezTo>
                <a:cubicBezTo>
                  <a:pt x="413374" y="619136"/>
                  <a:pt x="282904" y="649519"/>
                  <a:pt x="125138" y="764356"/>
                </a:cubicBezTo>
              </a:path>
            </a:pathLst>
          </a:cu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Freeform 11"/>
          <p:cNvSpPr/>
          <p:nvPr/>
        </p:nvSpPr>
        <p:spPr bwMode="auto">
          <a:xfrm>
            <a:off x="3290911" y="4391837"/>
            <a:ext cx="392518" cy="736923"/>
          </a:xfrm>
          <a:custGeom>
            <a:avLst/>
            <a:gdLst>
              <a:gd name="connsiteX0" fmla="*/ 38636 w 322177"/>
              <a:gd name="connsiteY0" fmla="*/ 0 h 862885"/>
              <a:gd name="connsiteX1" fmla="*/ 321971 w 322177"/>
              <a:gd name="connsiteY1" fmla="*/ 489397 h 862885"/>
              <a:gd name="connsiteX2" fmla="*/ 0 w 322177"/>
              <a:gd name="connsiteY2" fmla="*/ 862885 h 862885"/>
              <a:gd name="connsiteX0" fmla="*/ 162787 w 446328"/>
              <a:gd name="connsiteY0" fmla="*/ 0 h 789754"/>
              <a:gd name="connsiteX1" fmla="*/ 446122 w 446328"/>
              <a:gd name="connsiteY1" fmla="*/ 489397 h 789754"/>
              <a:gd name="connsiteX2" fmla="*/ 0 w 446328"/>
              <a:gd name="connsiteY2" fmla="*/ 789754 h 789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6328" h="789754">
                <a:moveTo>
                  <a:pt x="162787" y="0"/>
                </a:moveTo>
                <a:cubicBezTo>
                  <a:pt x="307674" y="172791"/>
                  <a:pt x="452561" y="345583"/>
                  <a:pt x="446122" y="489397"/>
                </a:cubicBezTo>
                <a:cubicBezTo>
                  <a:pt x="439683" y="633211"/>
                  <a:pt x="157766" y="674917"/>
                  <a:pt x="0" y="789754"/>
                </a:cubicBezTo>
              </a:path>
            </a:pathLst>
          </a:cu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accent1"/>
              </a:solidFill>
              <a:effectLst/>
              <a:latin typeface="Arial" charset="0"/>
            </a:endParaRPr>
          </a:p>
        </p:txBody>
      </p:sp>
      <p:sp>
        <p:nvSpPr>
          <p:cNvPr id="13" name="Freeform 12"/>
          <p:cNvSpPr/>
          <p:nvPr/>
        </p:nvSpPr>
        <p:spPr bwMode="auto">
          <a:xfrm>
            <a:off x="3482359" y="5128760"/>
            <a:ext cx="309725" cy="785611"/>
          </a:xfrm>
          <a:custGeom>
            <a:avLst/>
            <a:gdLst>
              <a:gd name="connsiteX0" fmla="*/ 0 w 309725"/>
              <a:gd name="connsiteY0" fmla="*/ 0 h 785611"/>
              <a:gd name="connsiteX1" fmla="*/ 309093 w 309725"/>
              <a:gd name="connsiteY1" fmla="*/ 528034 h 785611"/>
              <a:gd name="connsiteX2" fmla="*/ 64394 w 309725"/>
              <a:gd name="connsiteY2" fmla="*/ 785611 h 785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9725" h="785611">
                <a:moveTo>
                  <a:pt x="0" y="0"/>
                </a:moveTo>
                <a:cubicBezTo>
                  <a:pt x="149180" y="198549"/>
                  <a:pt x="298361" y="397099"/>
                  <a:pt x="309093" y="528034"/>
                </a:cubicBezTo>
                <a:cubicBezTo>
                  <a:pt x="319825" y="658969"/>
                  <a:pt x="192109" y="722290"/>
                  <a:pt x="64394" y="785611"/>
                </a:cubicBezTo>
              </a:path>
            </a:pathLst>
          </a:cu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accent1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52680" y="3934213"/>
            <a:ext cx="70802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20s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39033" y="4679373"/>
            <a:ext cx="708022" cy="3200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15s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29730" y="5505627"/>
            <a:ext cx="708022" cy="3200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15s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60702" y="5477158"/>
            <a:ext cx="2176530" cy="34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>
                <a:solidFill>
                  <a:schemeClr val="accent1"/>
                </a:solidFill>
                <a:latin typeface="Courier New" pitchFamily="49" charset="0"/>
                <a:cs typeface="Courier New" pitchFamily="49" charset="0"/>
              </a:rPr>
              <a:t>Forward delay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65932" y="2518348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F0/2</a:t>
            </a:r>
          </a:p>
        </p:txBody>
      </p:sp>
    </p:spTree>
    <p:extLst>
      <p:ext uri="{BB962C8B-B14F-4D97-AF65-F5344CB8AC3E}">
        <p14:creationId xmlns:p14="http://schemas.microsoft.com/office/powerpoint/2010/main" val="383172923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STP: </a:t>
            </a:r>
            <a:r>
              <a:rPr lang="en-US" altLang="zh-CN" sz="2400" dirty="0">
                <a:ea typeface="宋体" panose="02010600030101010101" pitchFamily="2" charset="-122"/>
              </a:rPr>
              <a:t>Port State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3138675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138675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>
            <a:stCxn id="3" idx="3"/>
            <a:endCxn id="4" idx="1"/>
          </p:cNvCxnSpPr>
          <p:nvPr/>
        </p:nvCxnSpPr>
        <p:spPr>
          <a:xfrm>
            <a:off x="2133600" y="3329175"/>
            <a:ext cx="48768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135389" y="3383410"/>
            <a:ext cx="1378583" cy="1799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17475" indent="-3175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 dirty="0">
                <a:latin typeface="Courier New" pitchFamily="49" charset="0"/>
                <a:cs typeface="Courier New" pitchFamily="49" charset="0"/>
              </a:rPr>
              <a:t>Disable</a:t>
            </a: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 dirty="0">
                <a:latin typeface="Courier New" pitchFamily="49" charset="0"/>
                <a:cs typeface="Courier New" pitchFamily="49" charset="0"/>
              </a:rPr>
              <a:t>Blocking</a:t>
            </a: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 dirty="0">
                <a:latin typeface="Courier New" pitchFamily="49" charset="0"/>
                <a:cs typeface="Courier New" pitchFamily="49" charset="0"/>
              </a:rPr>
              <a:t>Listening</a:t>
            </a: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 dirty="0">
                <a:latin typeface="Courier New" pitchFamily="49" charset="0"/>
                <a:cs typeface="Courier New" pitchFamily="49" charset="0"/>
              </a:rPr>
              <a:t>Learning</a:t>
            </a:r>
          </a:p>
          <a:p>
            <a:pPr>
              <a:lnSpc>
                <a:spcPct val="104000"/>
              </a:lnSpc>
              <a:spcAft>
                <a:spcPts val="650"/>
              </a:spcAft>
              <a:buClr>
                <a:schemeClr val="accent1"/>
              </a:buClr>
            </a:pPr>
            <a:r>
              <a:rPr lang="en-US" sz="1800" dirty="0">
                <a:latin typeface="Courier New" pitchFamily="49" charset="0"/>
                <a:cs typeface="Courier New" pitchFamily="49" charset="0"/>
              </a:rPr>
              <a:t>Forwarding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12191" y="4870642"/>
            <a:ext cx="5691116" cy="34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Rx BPDU   </a:t>
            </a:r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Tx BPDU   </a:t>
            </a:r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LRN MAC   </a:t>
            </a:r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FWD frame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12191" y="4493424"/>
            <a:ext cx="5691116" cy="34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Rx BPDU   </a:t>
            </a:r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Tx BPDU   </a:t>
            </a:r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LRN MAC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12191" y="4115763"/>
            <a:ext cx="5691116" cy="34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Rx BPDU   </a:t>
            </a:r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Tx BPDU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12191" y="3742354"/>
            <a:ext cx="5691116" cy="34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Rx BPDU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488442" y="3138675"/>
            <a:ext cx="1223749" cy="0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43034" y="2858358"/>
            <a:ext cx="1223749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Rx BPDU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2488442" y="2701946"/>
            <a:ext cx="1223749" cy="0"/>
          </a:xfrm>
          <a:prstGeom prst="line">
            <a:avLst/>
          </a:prstGeom>
          <a:ln w="28575">
            <a:solidFill>
              <a:srgbClr val="0070C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543034" y="2421629"/>
            <a:ext cx="1223749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Tx BPDU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2488442" y="2241428"/>
            <a:ext cx="2083558" cy="0"/>
          </a:xfrm>
          <a:prstGeom prst="line">
            <a:avLst/>
          </a:prstGeom>
          <a:ln w="28575">
            <a:solidFill>
              <a:srgbClr val="C0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693163" y="1879223"/>
            <a:ext cx="970938" cy="3200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Packet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62155" y="1879223"/>
            <a:ext cx="363936" cy="3200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26091" y="1879223"/>
            <a:ext cx="363936" cy="3200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D</a:t>
            </a:r>
          </a:p>
        </p:txBody>
      </p:sp>
      <p:sp>
        <p:nvSpPr>
          <p:cNvPr id="19" name="Rectangle 18"/>
          <p:cNvSpPr/>
          <p:nvPr/>
        </p:nvSpPr>
        <p:spPr bwMode="auto">
          <a:xfrm>
            <a:off x="58002" y="1300598"/>
            <a:ext cx="2362200" cy="1567458"/>
          </a:xfrm>
          <a:prstGeom prst="rect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 sz="1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002" y="1300598"/>
            <a:ext cx="2355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u="sng" ker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MAC Table</a:t>
            </a:r>
            <a:endParaRPr lang="en-US" sz="1800" u="sng" kern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280" y="1681023"/>
            <a:ext cx="1525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ker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f0/1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31632" y="1681023"/>
            <a:ext cx="1088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ker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002" y="2050355"/>
            <a:ext cx="1525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ker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f0/1</a:t>
            </a:r>
            <a:endParaRPr lang="en-US" sz="1800" kern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002" y="2450465"/>
            <a:ext cx="1525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kern="0">
                <a:solidFill>
                  <a:srgbClr val="000000"/>
                </a:solidFill>
                <a:latin typeface="Courier New" pitchFamily="49" charset="0"/>
                <a:cs typeface="Courier New" pitchFamily="49" charset="0"/>
              </a:rPr>
              <a:t>f0/1</a:t>
            </a:r>
            <a:endParaRPr lang="en-US" sz="1800" kern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31632" y="2049512"/>
            <a:ext cx="1088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ker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31632" y="2450465"/>
            <a:ext cx="1088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ker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X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2488442" y="1723140"/>
            <a:ext cx="2083558" cy="0"/>
          </a:xfrm>
          <a:prstGeom prst="line">
            <a:avLst/>
          </a:prstGeom>
          <a:ln w="28575">
            <a:solidFill>
              <a:srgbClr val="0070C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693163" y="1360935"/>
            <a:ext cx="970938" cy="3200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Packet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662155" y="1360935"/>
            <a:ext cx="363936" cy="3200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H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26091" y="1360935"/>
            <a:ext cx="363936" cy="3200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Y</a:t>
            </a:r>
          </a:p>
        </p:txBody>
      </p:sp>
      <p:pic>
        <p:nvPicPr>
          <p:cNvPr id="31" name="Picture 1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214" y="3138675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1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614" y="2294225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3" name="Straight Connector 32"/>
          <p:cNvCxnSpPr/>
          <p:nvPr/>
        </p:nvCxnSpPr>
        <p:spPr>
          <a:xfrm>
            <a:off x="7905750" y="3329175"/>
            <a:ext cx="38446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7680614" y="2667786"/>
            <a:ext cx="225136" cy="47088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350828" y="2667786"/>
            <a:ext cx="225136" cy="47088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689825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STP: </a:t>
            </a:r>
            <a:r>
              <a:rPr lang="en-US" altLang="zh-CN" sz="2400" dirty="0">
                <a:ea typeface="宋体" panose="02010600030101010101" pitchFamily="2" charset="-122"/>
              </a:rPr>
              <a:t>Port Fast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1956971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929" y="1956971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8" name="Straight Connector 37"/>
          <p:cNvCxnSpPr>
            <a:stCxn id="36" idx="3"/>
            <a:endCxn id="37" idx="1"/>
          </p:cNvCxnSpPr>
          <p:nvPr/>
        </p:nvCxnSpPr>
        <p:spPr>
          <a:xfrm>
            <a:off x="2133600" y="2147471"/>
            <a:ext cx="540932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2135389" y="2201706"/>
            <a:ext cx="965008" cy="28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17475" indent="-3175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4000"/>
              </a:lnSpc>
              <a:spcAft>
                <a:spcPts val="650"/>
              </a:spcAft>
              <a:buClr>
                <a:srgbClr val="4F81BD"/>
              </a:buClr>
            </a:pPr>
            <a:r>
              <a:rPr lang="en-US" sz="1800">
                <a:solidFill>
                  <a:prstClr val="black"/>
                </a:solidFill>
                <a:latin typeface="Courier New" pitchFamily="49" charset="0"/>
                <a:cs typeface="Courier New" pitchFamily="49" charset="0"/>
              </a:rPr>
              <a:t>Disable</a:t>
            </a:r>
          </a:p>
        </p:txBody>
      </p:sp>
      <p:sp>
        <p:nvSpPr>
          <p:cNvPr id="40" name="Text Box 3"/>
          <p:cNvSpPr txBox="1">
            <a:spLocks noChangeArrowheads="1"/>
          </p:cNvSpPr>
          <p:nvPr/>
        </p:nvSpPr>
        <p:spPr bwMode="auto">
          <a:xfrm>
            <a:off x="2135389" y="2488309"/>
            <a:ext cx="2260234" cy="28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17475" indent="-3175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4000"/>
              </a:lnSpc>
              <a:spcAft>
                <a:spcPts val="650"/>
              </a:spcAft>
              <a:buClr>
                <a:srgbClr val="4F81BD"/>
              </a:buClr>
            </a:pPr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Blocking	 0s</a:t>
            </a: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2135389" y="2766730"/>
            <a:ext cx="2260234" cy="28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17475" indent="-3175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4000"/>
              </a:lnSpc>
              <a:spcAft>
                <a:spcPts val="650"/>
              </a:spcAft>
              <a:buClr>
                <a:srgbClr val="4F81BD"/>
              </a:buClr>
            </a:pPr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Listening	15s</a:t>
            </a: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2135389" y="3054822"/>
            <a:ext cx="2260234" cy="28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17475" indent="-3175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4000"/>
              </a:lnSpc>
              <a:spcAft>
                <a:spcPts val="650"/>
              </a:spcAft>
              <a:buClr>
                <a:srgbClr val="4F81BD"/>
              </a:buClr>
            </a:pPr>
            <a:r>
              <a:rPr lang="en-US" sz="180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Learning	15s</a:t>
            </a: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2135389" y="3342914"/>
            <a:ext cx="1378583" cy="28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17475" indent="-3175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4000"/>
              </a:lnSpc>
              <a:spcAft>
                <a:spcPts val="650"/>
              </a:spcAft>
              <a:buClr>
                <a:srgbClr val="4F81BD"/>
              </a:buClr>
            </a:pPr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Forwarding</a:t>
            </a:r>
          </a:p>
        </p:txBody>
      </p:sp>
      <p:pic>
        <p:nvPicPr>
          <p:cNvPr id="44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4657299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5" name="Straight Connector 44"/>
          <p:cNvCxnSpPr>
            <a:stCxn id="44" idx="3"/>
          </p:cNvCxnSpPr>
          <p:nvPr/>
        </p:nvCxnSpPr>
        <p:spPr>
          <a:xfrm>
            <a:off x="2133600" y="4847799"/>
            <a:ext cx="540932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 Box 3"/>
          <p:cNvSpPr txBox="1">
            <a:spLocks noChangeArrowheads="1"/>
          </p:cNvSpPr>
          <p:nvPr/>
        </p:nvSpPr>
        <p:spPr bwMode="auto">
          <a:xfrm>
            <a:off x="2135389" y="4902034"/>
            <a:ext cx="965008" cy="28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17475" indent="-3175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4000"/>
              </a:lnSpc>
              <a:spcAft>
                <a:spcPts val="650"/>
              </a:spcAft>
              <a:buClr>
                <a:srgbClr val="4F81BD"/>
              </a:buClr>
            </a:pPr>
            <a:r>
              <a:rPr lang="en-US" sz="1800">
                <a:solidFill>
                  <a:prstClr val="black"/>
                </a:solidFill>
                <a:latin typeface="Courier New" pitchFamily="49" charset="0"/>
                <a:cs typeface="Courier New" pitchFamily="49" charset="0"/>
              </a:rPr>
              <a:t>Disable</a:t>
            </a: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2135389" y="6043242"/>
            <a:ext cx="1378583" cy="288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17475" indent="-3175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lnSpc>
                <a:spcPct val="104000"/>
              </a:lnSpc>
              <a:spcAft>
                <a:spcPts val="650"/>
              </a:spcAft>
              <a:buClr>
                <a:srgbClr val="4F81BD"/>
              </a:buClr>
            </a:pPr>
            <a:r>
              <a:rPr lang="en-US" sz="180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Forwarding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929" y="4428652"/>
            <a:ext cx="725642" cy="696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2134302" y="4278747"/>
            <a:ext cx="2759340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600" spc="-15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defRPr>
            </a:lvl1pPr>
          </a:lstStyle>
          <a:p>
            <a:r>
              <a:rPr lang="en-US" dirty="0"/>
              <a:t>interface f0/1</a:t>
            </a:r>
          </a:p>
          <a:p>
            <a:r>
              <a:rPr lang="en-US" dirty="0"/>
              <a:t>  spanning-tree </a:t>
            </a:r>
            <a:r>
              <a:rPr lang="en-US" dirty="0" err="1"/>
              <a:t>portfast</a:t>
            </a:r>
            <a:endParaRPr lang="en-US" dirty="0"/>
          </a:p>
        </p:txBody>
      </p:sp>
      <p:cxnSp>
        <p:nvCxnSpPr>
          <p:cNvPr id="53" name="Straight Connector 52"/>
          <p:cNvCxnSpPr/>
          <p:nvPr/>
        </p:nvCxnSpPr>
        <p:spPr>
          <a:xfrm>
            <a:off x="2617893" y="5240512"/>
            <a:ext cx="0" cy="802730"/>
          </a:xfrm>
          <a:prstGeom prst="line">
            <a:avLst/>
          </a:prstGeom>
          <a:ln w="28575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3623432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STP vs PVST+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56948" y="2332385"/>
            <a:ext cx="554960" cy="3200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11908" y="2332385"/>
            <a:ext cx="554960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82027" y="2332385"/>
            <a:ext cx="554960" cy="3200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336987" y="2332385"/>
            <a:ext cx="554960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19486" y="4770785"/>
            <a:ext cx="554960" cy="3200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74446" y="4770785"/>
            <a:ext cx="554960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VL2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2829339" y="2158501"/>
            <a:ext cx="0" cy="173884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</a:ln>
          <a:effectLst/>
        </p:spPr>
      </p:cxnSp>
      <p:sp>
        <p:nvSpPr>
          <p:cNvPr id="28" name="Freeform 27"/>
          <p:cNvSpPr>
            <a:spLocks/>
          </p:cNvSpPr>
          <p:nvPr/>
        </p:nvSpPr>
        <p:spPr bwMode="auto">
          <a:xfrm>
            <a:off x="1980280" y="1166317"/>
            <a:ext cx="1573809" cy="992184"/>
          </a:xfrm>
          <a:custGeom>
            <a:avLst/>
            <a:gdLst>
              <a:gd name="T0" fmla="*/ 393 w 1012"/>
              <a:gd name="T1" fmla="*/ 595 h 638"/>
              <a:gd name="T2" fmla="*/ 453 w 1012"/>
              <a:gd name="T3" fmla="*/ 621 h 638"/>
              <a:gd name="T4" fmla="*/ 525 w 1012"/>
              <a:gd name="T5" fmla="*/ 638 h 638"/>
              <a:gd name="T6" fmla="*/ 574 w 1012"/>
              <a:gd name="T7" fmla="*/ 635 h 638"/>
              <a:gd name="T8" fmla="*/ 665 w 1012"/>
              <a:gd name="T9" fmla="*/ 614 h 638"/>
              <a:gd name="T10" fmla="*/ 711 w 1012"/>
              <a:gd name="T11" fmla="*/ 583 h 638"/>
              <a:gd name="T12" fmla="*/ 764 w 1012"/>
              <a:gd name="T13" fmla="*/ 578 h 638"/>
              <a:gd name="T14" fmla="*/ 841 w 1012"/>
              <a:gd name="T15" fmla="*/ 564 h 638"/>
              <a:gd name="T16" fmla="*/ 915 w 1012"/>
              <a:gd name="T17" fmla="*/ 528 h 638"/>
              <a:gd name="T18" fmla="*/ 942 w 1012"/>
              <a:gd name="T19" fmla="*/ 494 h 638"/>
              <a:gd name="T20" fmla="*/ 961 w 1012"/>
              <a:gd name="T21" fmla="*/ 455 h 638"/>
              <a:gd name="T22" fmla="*/ 961 w 1012"/>
              <a:gd name="T23" fmla="*/ 405 h 638"/>
              <a:gd name="T24" fmla="*/ 949 w 1012"/>
              <a:gd name="T25" fmla="*/ 364 h 638"/>
              <a:gd name="T26" fmla="*/ 968 w 1012"/>
              <a:gd name="T27" fmla="*/ 350 h 638"/>
              <a:gd name="T28" fmla="*/ 992 w 1012"/>
              <a:gd name="T29" fmla="*/ 331 h 638"/>
              <a:gd name="T30" fmla="*/ 1002 w 1012"/>
              <a:gd name="T31" fmla="*/ 314 h 638"/>
              <a:gd name="T32" fmla="*/ 1009 w 1012"/>
              <a:gd name="T33" fmla="*/ 288 h 638"/>
              <a:gd name="T34" fmla="*/ 1006 w 1012"/>
              <a:gd name="T35" fmla="*/ 261 h 638"/>
              <a:gd name="T36" fmla="*/ 997 w 1012"/>
              <a:gd name="T37" fmla="*/ 242 h 638"/>
              <a:gd name="T38" fmla="*/ 977 w 1012"/>
              <a:gd name="T39" fmla="*/ 223 h 638"/>
              <a:gd name="T40" fmla="*/ 946 w 1012"/>
              <a:gd name="T41" fmla="*/ 211 h 638"/>
              <a:gd name="T42" fmla="*/ 932 w 1012"/>
              <a:gd name="T43" fmla="*/ 182 h 638"/>
              <a:gd name="T44" fmla="*/ 922 w 1012"/>
              <a:gd name="T45" fmla="*/ 153 h 638"/>
              <a:gd name="T46" fmla="*/ 910 w 1012"/>
              <a:gd name="T47" fmla="*/ 136 h 638"/>
              <a:gd name="T48" fmla="*/ 889 w 1012"/>
              <a:gd name="T49" fmla="*/ 120 h 638"/>
              <a:gd name="T50" fmla="*/ 860 w 1012"/>
              <a:gd name="T51" fmla="*/ 103 h 638"/>
              <a:gd name="T52" fmla="*/ 833 w 1012"/>
              <a:gd name="T53" fmla="*/ 95 h 638"/>
              <a:gd name="T54" fmla="*/ 766 w 1012"/>
              <a:gd name="T55" fmla="*/ 98 h 638"/>
              <a:gd name="T56" fmla="*/ 718 w 1012"/>
              <a:gd name="T57" fmla="*/ 45 h 638"/>
              <a:gd name="T58" fmla="*/ 685 w 1012"/>
              <a:gd name="T59" fmla="*/ 21 h 638"/>
              <a:gd name="T60" fmla="*/ 646 w 1012"/>
              <a:gd name="T61" fmla="*/ 9 h 638"/>
              <a:gd name="T62" fmla="*/ 567 w 1012"/>
              <a:gd name="T63" fmla="*/ 0 h 638"/>
              <a:gd name="T64" fmla="*/ 513 w 1012"/>
              <a:gd name="T65" fmla="*/ 2 h 638"/>
              <a:gd name="T66" fmla="*/ 455 w 1012"/>
              <a:gd name="T67" fmla="*/ 14 h 638"/>
              <a:gd name="T68" fmla="*/ 415 w 1012"/>
              <a:gd name="T69" fmla="*/ 33 h 638"/>
              <a:gd name="T70" fmla="*/ 381 w 1012"/>
              <a:gd name="T71" fmla="*/ 72 h 638"/>
              <a:gd name="T72" fmla="*/ 347 w 1012"/>
              <a:gd name="T73" fmla="*/ 64 h 638"/>
              <a:gd name="T74" fmla="*/ 316 w 1012"/>
              <a:gd name="T75" fmla="*/ 57 h 638"/>
              <a:gd name="T76" fmla="*/ 237 w 1012"/>
              <a:gd name="T77" fmla="*/ 67 h 638"/>
              <a:gd name="T78" fmla="*/ 184 w 1012"/>
              <a:gd name="T79" fmla="*/ 95 h 638"/>
              <a:gd name="T80" fmla="*/ 163 w 1012"/>
              <a:gd name="T81" fmla="*/ 117 h 638"/>
              <a:gd name="T82" fmla="*/ 148 w 1012"/>
              <a:gd name="T83" fmla="*/ 139 h 638"/>
              <a:gd name="T84" fmla="*/ 139 w 1012"/>
              <a:gd name="T85" fmla="*/ 160 h 638"/>
              <a:gd name="T86" fmla="*/ 107 w 1012"/>
              <a:gd name="T87" fmla="*/ 201 h 638"/>
              <a:gd name="T88" fmla="*/ 69 w 1012"/>
              <a:gd name="T89" fmla="*/ 213 h 638"/>
              <a:gd name="T90" fmla="*/ 40 w 1012"/>
              <a:gd name="T91" fmla="*/ 235 h 638"/>
              <a:gd name="T92" fmla="*/ 9 w 1012"/>
              <a:gd name="T93" fmla="*/ 273 h 638"/>
              <a:gd name="T94" fmla="*/ 2 w 1012"/>
              <a:gd name="T95" fmla="*/ 331 h 638"/>
              <a:gd name="T96" fmla="*/ 14 w 1012"/>
              <a:gd name="T97" fmla="*/ 369 h 638"/>
              <a:gd name="T98" fmla="*/ 35 w 1012"/>
              <a:gd name="T99" fmla="*/ 395 h 638"/>
              <a:gd name="T100" fmla="*/ 60 w 1012"/>
              <a:gd name="T101" fmla="*/ 412 h 638"/>
              <a:gd name="T102" fmla="*/ 93 w 1012"/>
              <a:gd name="T103" fmla="*/ 424 h 638"/>
              <a:gd name="T104" fmla="*/ 105 w 1012"/>
              <a:gd name="T105" fmla="*/ 480 h 638"/>
              <a:gd name="T106" fmla="*/ 132 w 1012"/>
              <a:gd name="T107" fmla="*/ 513 h 638"/>
              <a:gd name="T108" fmla="*/ 189 w 1012"/>
              <a:gd name="T109" fmla="*/ 547 h 638"/>
              <a:gd name="T110" fmla="*/ 240 w 1012"/>
              <a:gd name="T111" fmla="*/ 556 h 638"/>
              <a:gd name="T112" fmla="*/ 319 w 1012"/>
              <a:gd name="T113" fmla="*/ 552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12" h="638">
                <a:moveTo>
                  <a:pt x="333" y="547"/>
                </a:moveTo>
                <a:lnTo>
                  <a:pt x="383" y="590"/>
                </a:lnTo>
                <a:lnTo>
                  <a:pt x="393" y="595"/>
                </a:lnTo>
                <a:lnTo>
                  <a:pt x="403" y="602"/>
                </a:lnTo>
                <a:lnTo>
                  <a:pt x="439" y="616"/>
                </a:lnTo>
                <a:lnTo>
                  <a:pt x="453" y="621"/>
                </a:lnTo>
                <a:lnTo>
                  <a:pt x="487" y="631"/>
                </a:lnTo>
                <a:lnTo>
                  <a:pt x="506" y="633"/>
                </a:lnTo>
                <a:lnTo>
                  <a:pt x="525" y="638"/>
                </a:lnTo>
                <a:lnTo>
                  <a:pt x="544" y="638"/>
                </a:lnTo>
                <a:lnTo>
                  <a:pt x="561" y="635"/>
                </a:lnTo>
                <a:lnTo>
                  <a:pt x="574" y="635"/>
                </a:lnTo>
                <a:lnTo>
                  <a:pt x="617" y="628"/>
                </a:lnTo>
                <a:lnTo>
                  <a:pt x="642" y="624"/>
                </a:lnTo>
                <a:lnTo>
                  <a:pt x="665" y="614"/>
                </a:lnTo>
                <a:lnTo>
                  <a:pt x="685" y="604"/>
                </a:lnTo>
                <a:lnTo>
                  <a:pt x="704" y="590"/>
                </a:lnTo>
                <a:lnTo>
                  <a:pt x="711" y="583"/>
                </a:lnTo>
                <a:lnTo>
                  <a:pt x="721" y="575"/>
                </a:lnTo>
                <a:lnTo>
                  <a:pt x="730" y="578"/>
                </a:lnTo>
                <a:lnTo>
                  <a:pt x="764" y="578"/>
                </a:lnTo>
                <a:lnTo>
                  <a:pt x="790" y="575"/>
                </a:lnTo>
                <a:lnTo>
                  <a:pt x="814" y="571"/>
                </a:lnTo>
                <a:lnTo>
                  <a:pt x="841" y="564"/>
                </a:lnTo>
                <a:lnTo>
                  <a:pt x="867" y="554"/>
                </a:lnTo>
                <a:lnTo>
                  <a:pt x="891" y="542"/>
                </a:lnTo>
                <a:lnTo>
                  <a:pt x="915" y="528"/>
                </a:lnTo>
                <a:lnTo>
                  <a:pt x="925" y="515"/>
                </a:lnTo>
                <a:lnTo>
                  <a:pt x="934" y="506"/>
                </a:lnTo>
                <a:lnTo>
                  <a:pt x="942" y="494"/>
                </a:lnTo>
                <a:lnTo>
                  <a:pt x="949" y="484"/>
                </a:lnTo>
                <a:lnTo>
                  <a:pt x="958" y="465"/>
                </a:lnTo>
                <a:lnTo>
                  <a:pt x="961" y="455"/>
                </a:lnTo>
                <a:lnTo>
                  <a:pt x="963" y="446"/>
                </a:lnTo>
                <a:lnTo>
                  <a:pt x="963" y="417"/>
                </a:lnTo>
                <a:lnTo>
                  <a:pt x="961" y="405"/>
                </a:lnTo>
                <a:lnTo>
                  <a:pt x="958" y="395"/>
                </a:lnTo>
                <a:lnTo>
                  <a:pt x="956" y="386"/>
                </a:lnTo>
                <a:lnTo>
                  <a:pt x="949" y="364"/>
                </a:lnTo>
                <a:lnTo>
                  <a:pt x="956" y="357"/>
                </a:lnTo>
                <a:lnTo>
                  <a:pt x="963" y="355"/>
                </a:lnTo>
                <a:lnTo>
                  <a:pt x="968" y="350"/>
                </a:lnTo>
                <a:lnTo>
                  <a:pt x="973" y="348"/>
                </a:lnTo>
                <a:lnTo>
                  <a:pt x="982" y="340"/>
                </a:lnTo>
                <a:lnTo>
                  <a:pt x="992" y="331"/>
                </a:lnTo>
                <a:lnTo>
                  <a:pt x="994" y="326"/>
                </a:lnTo>
                <a:lnTo>
                  <a:pt x="999" y="319"/>
                </a:lnTo>
                <a:lnTo>
                  <a:pt x="1002" y="314"/>
                </a:lnTo>
                <a:lnTo>
                  <a:pt x="1004" y="307"/>
                </a:lnTo>
                <a:lnTo>
                  <a:pt x="1006" y="297"/>
                </a:lnTo>
                <a:lnTo>
                  <a:pt x="1009" y="288"/>
                </a:lnTo>
                <a:lnTo>
                  <a:pt x="1011" y="275"/>
                </a:lnTo>
                <a:lnTo>
                  <a:pt x="1009" y="268"/>
                </a:lnTo>
                <a:lnTo>
                  <a:pt x="1006" y="261"/>
                </a:lnTo>
                <a:lnTo>
                  <a:pt x="1004" y="254"/>
                </a:lnTo>
                <a:lnTo>
                  <a:pt x="1002" y="247"/>
                </a:lnTo>
                <a:lnTo>
                  <a:pt x="997" y="242"/>
                </a:lnTo>
                <a:lnTo>
                  <a:pt x="994" y="237"/>
                </a:lnTo>
                <a:lnTo>
                  <a:pt x="987" y="230"/>
                </a:lnTo>
                <a:lnTo>
                  <a:pt x="977" y="223"/>
                </a:lnTo>
                <a:lnTo>
                  <a:pt x="965" y="218"/>
                </a:lnTo>
                <a:lnTo>
                  <a:pt x="961" y="215"/>
                </a:lnTo>
                <a:lnTo>
                  <a:pt x="946" y="211"/>
                </a:lnTo>
                <a:lnTo>
                  <a:pt x="937" y="206"/>
                </a:lnTo>
                <a:lnTo>
                  <a:pt x="934" y="194"/>
                </a:lnTo>
                <a:lnTo>
                  <a:pt x="932" y="182"/>
                </a:lnTo>
                <a:lnTo>
                  <a:pt x="927" y="172"/>
                </a:lnTo>
                <a:lnTo>
                  <a:pt x="925" y="160"/>
                </a:lnTo>
                <a:lnTo>
                  <a:pt x="922" y="153"/>
                </a:lnTo>
                <a:lnTo>
                  <a:pt x="917" y="148"/>
                </a:lnTo>
                <a:lnTo>
                  <a:pt x="915" y="144"/>
                </a:lnTo>
                <a:lnTo>
                  <a:pt x="910" y="136"/>
                </a:lnTo>
                <a:lnTo>
                  <a:pt x="903" y="132"/>
                </a:lnTo>
                <a:lnTo>
                  <a:pt x="898" y="124"/>
                </a:lnTo>
                <a:lnTo>
                  <a:pt x="889" y="120"/>
                </a:lnTo>
                <a:lnTo>
                  <a:pt x="882" y="112"/>
                </a:lnTo>
                <a:lnTo>
                  <a:pt x="870" y="108"/>
                </a:lnTo>
                <a:lnTo>
                  <a:pt x="860" y="103"/>
                </a:lnTo>
                <a:lnTo>
                  <a:pt x="850" y="100"/>
                </a:lnTo>
                <a:lnTo>
                  <a:pt x="843" y="98"/>
                </a:lnTo>
                <a:lnTo>
                  <a:pt x="833" y="95"/>
                </a:lnTo>
                <a:lnTo>
                  <a:pt x="826" y="93"/>
                </a:lnTo>
                <a:lnTo>
                  <a:pt x="795" y="93"/>
                </a:lnTo>
                <a:lnTo>
                  <a:pt x="766" y="98"/>
                </a:lnTo>
                <a:lnTo>
                  <a:pt x="752" y="103"/>
                </a:lnTo>
                <a:lnTo>
                  <a:pt x="737" y="69"/>
                </a:lnTo>
                <a:lnTo>
                  <a:pt x="718" y="45"/>
                </a:lnTo>
                <a:lnTo>
                  <a:pt x="709" y="38"/>
                </a:lnTo>
                <a:lnTo>
                  <a:pt x="697" y="28"/>
                </a:lnTo>
                <a:lnTo>
                  <a:pt x="685" y="21"/>
                </a:lnTo>
                <a:lnTo>
                  <a:pt x="673" y="16"/>
                </a:lnTo>
                <a:lnTo>
                  <a:pt x="661" y="14"/>
                </a:lnTo>
                <a:lnTo>
                  <a:pt x="646" y="9"/>
                </a:lnTo>
                <a:lnTo>
                  <a:pt x="632" y="7"/>
                </a:lnTo>
                <a:lnTo>
                  <a:pt x="620" y="4"/>
                </a:lnTo>
                <a:lnTo>
                  <a:pt x="567" y="0"/>
                </a:lnTo>
                <a:lnTo>
                  <a:pt x="542" y="0"/>
                </a:lnTo>
                <a:lnTo>
                  <a:pt x="530" y="2"/>
                </a:lnTo>
                <a:lnTo>
                  <a:pt x="513" y="2"/>
                </a:lnTo>
                <a:lnTo>
                  <a:pt x="484" y="7"/>
                </a:lnTo>
                <a:lnTo>
                  <a:pt x="470" y="12"/>
                </a:lnTo>
                <a:lnTo>
                  <a:pt x="455" y="14"/>
                </a:lnTo>
                <a:lnTo>
                  <a:pt x="441" y="19"/>
                </a:lnTo>
                <a:lnTo>
                  <a:pt x="427" y="26"/>
                </a:lnTo>
                <a:lnTo>
                  <a:pt x="415" y="33"/>
                </a:lnTo>
                <a:lnTo>
                  <a:pt x="395" y="48"/>
                </a:lnTo>
                <a:lnTo>
                  <a:pt x="388" y="57"/>
                </a:lnTo>
                <a:lnTo>
                  <a:pt x="381" y="72"/>
                </a:lnTo>
                <a:lnTo>
                  <a:pt x="379" y="79"/>
                </a:lnTo>
                <a:lnTo>
                  <a:pt x="360" y="69"/>
                </a:lnTo>
                <a:lnTo>
                  <a:pt x="347" y="64"/>
                </a:lnTo>
                <a:lnTo>
                  <a:pt x="338" y="62"/>
                </a:lnTo>
                <a:lnTo>
                  <a:pt x="326" y="60"/>
                </a:lnTo>
                <a:lnTo>
                  <a:pt x="316" y="57"/>
                </a:lnTo>
                <a:lnTo>
                  <a:pt x="271" y="57"/>
                </a:lnTo>
                <a:lnTo>
                  <a:pt x="247" y="62"/>
                </a:lnTo>
                <a:lnTo>
                  <a:pt x="237" y="67"/>
                </a:lnTo>
                <a:lnTo>
                  <a:pt x="201" y="81"/>
                </a:lnTo>
                <a:lnTo>
                  <a:pt x="192" y="88"/>
                </a:lnTo>
                <a:lnTo>
                  <a:pt x="184" y="95"/>
                </a:lnTo>
                <a:lnTo>
                  <a:pt x="175" y="103"/>
                </a:lnTo>
                <a:lnTo>
                  <a:pt x="170" y="110"/>
                </a:lnTo>
                <a:lnTo>
                  <a:pt x="163" y="117"/>
                </a:lnTo>
                <a:lnTo>
                  <a:pt x="158" y="124"/>
                </a:lnTo>
                <a:lnTo>
                  <a:pt x="151" y="129"/>
                </a:lnTo>
                <a:lnTo>
                  <a:pt x="148" y="139"/>
                </a:lnTo>
                <a:lnTo>
                  <a:pt x="143" y="146"/>
                </a:lnTo>
                <a:lnTo>
                  <a:pt x="141" y="153"/>
                </a:lnTo>
                <a:lnTo>
                  <a:pt x="139" y="160"/>
                </a:lnTo>
                <a:lnTo>
                  <a:pt x="136" y="168"/>
                </a:lnTo>
                <a:lnTo>
                  <a:pt x="136" y="201"/>
                </a:lnTo>
                <a:lnTo>
                  <a:pt x="107" y="201"/>
                </a:lnTo>
                <a:lnTo>
                  <a:pt x="88" y="206"/>
                </a:lnTo>
                <a:lnTo>
                  <a:pt x="79" y="211"/>
                </a:lnTo>
                <a:lnTo>
                  <a:pt x="69" y="213"/>
                </a:lnTo>
                <a:lnTo>
                  <a:pt x="60" y="220"/>
                </a:lnTo>
                <a:lnTo>
                  <a:pt x="50" y="225"/>
                </a:lnTo>
                <a:lnTo>
                  <a:pt x="40" y="235"/>
                </a:lnTo>
                <a:lnTo>
                  <a:pt x="31" y="242"/>
                </a:lnTo>
                <a:lnTo>
                  <a:pt x="16" y="261"/>
                </a:lnTo>
                <a:lnTo>
                  <a:pt x="9" y="273"/>
                </a:lnTo>
                <a:lnTo>
                  <a:pt x="0" y="302"/>
                </a:lnTo>
                <a:lnTo>
                  <a:pt x="0" y="316"/>
                </a:lnTo>
                <a:lnTo>
                  <a:pt x="2" y="331"/>
                </a:lnTo>
                <a:lnTo>
                  <a:pt x="4" y="345"/>
                </a:lnTo>
                <a:lnTo>
                  <a:pt x="7" y="357"/>
                </a:lnTo>
                <a:lnTo>
                  <a:pt x="14" y="369"/>
                </a:lnTo>
                <a:lnTo>
                  <a:pt x="19" y="379"/>
                </a:lnTo>
                <a:lnTo>
                  <a:pt x="26" y="388"/>
                </a:lnTo>
                <a:lnTo>
                  <a:pt x="35" y="395"/>
                </a:lnTo>
                <a:lnTo>
                  <a:pt x="43" y="403"/>
                </a:lnTo>
                <a:lnTo>
                  <a:pt x="50" y="408"/>
                </a:lnTo>
                <a:lnTo>
                  <a:pt x="60" y="412"/>
                </a:lnTo>
                <a:lnTo>
                  <a:pt x="67" y="417"/>
                </a:lnTo>
                <a:lnTo>
                  <a:pt x="88" y="424"/>
                </a:lnTo>
                <a:lnTo>
                  <a:pt x="93" y="424"/>
                </a:lnTo>
                <a:lnTo>
                  <a:pt x="93" y="451"/>
                </a:lnTo>
                <a:lnTo>
                  <a:pt x="100" y="472"/>
                </a:lnTo>
                <a:lnTo>
                  <a:pt x="105" y="480"/>
                </a:lnTo>
                <a:lnTo>
                  <a:pt x="110" y="489"/>
                </a:lnTo>
                <a:lnTo>
                  <a:pt x="124" y="504"/>
                </a:lnTo>
                <a:lnTo>
                  <a:pt x="132" y="513"/>
                </a:lnTo>
                <a:lnTo>
                  <a:pt x="160" y="535"/>
                </a:lnTo>
                <a:lnTo>
                  <a:pt x="172" y="542"/>
                </a:lnTo>
                <a:lnTo>
                  <a:pt x="189" y="547"/>
                </a:lnTo>
                <a:lnTo>
                  <a:pt x="203" y="552"/>
                </a:lnTo>
                <a:lnTo>
                  <a:pt x="227" y="556"/>
                </a:lnTo>
                <a:lnTo>
                  <a:pt x="240" y="556"/>
                </a:lnTo>
                <a:lnTo>
                  <a:pt x="249" y="559"/>
                </a:lnTo>
                <a:lnTo>
                  <a:pt x="268" y="559"/>
                </a:lnTo>
                <a:lnTo>
                  <a:pt x="319" y="552"/>
                </a:lnTo>
                <a:lnTo>
                  <a:pt x="333" y="547"/>
                </a:lnTo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9131">
            <a:solidFill>
              <a:schemeClr val="accent1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6327912" y="2158501"/>
            <a:ext cx="0" cy="173884"/>
          </a:xfrm>
          <a:prstGeom prst="line">
            <a:avLst/>
          </a:prstGeom>
          <a:noFill/>
          <a:ln w="28575" cap="flat" cmpd="sng" algn="ctr">
            <a:solidFill>
              <a:srgbClr val="C00000"/>
            </a:solidFill>
            <a:prstDash val="solid"/>
          </a:ln>
          <a:effectLst/>
        </p:spPr>
      </p:cxnSp>
      <p:sp>
        <p:nvSpPr>
          <p:cNvPr id="30" name="Freeform 29"/>
          <p:cNvSpPr>
            <a:spLocks/>
          </p:cNvSpPr>
          <p:nvPr/>
        </p:nvSpPr>
        <p:spPr bwMode="auto">
          <a:xfrm>
            <a:off x="5478853" y="1166317"/>
            <a:ext cx="1573809" cy="992184"/>
          </a:xfrm>
          <a:custGeom>
            <a:avLst/>
            <a:gdLst>
              <a:gd name="T0" fmla="*/ 393 w 1012"/>
              <a:gd name="T1" fmla="*/ 595 h 638"/>
              <a:gd name="T2" fmla="*/ 453 w 1012"/>
              <a:gd name="T3" fmla="*/ 621 h 638"/>
              <a:gd name="T4" fmla="*/ 525 w 1012"/>
              <a:gd name="T5" fmla="*/ 638 h 638"/>
              <a:gd name="T6" fmla="*/ 574 w 1012"/>
              <a:gd name="T7" fmla="*/ 635 h 638"/>
              <a:gd name="T8" fmla="*/ 665 w 1012"/>
              <a:gd name="T9" fmla="*/ 614 h 638"/>
              <a:gd name="T10" fmla="*/ 711 w 1012"/>
              <a:gd name="T11" fmla="*/ 583 h 638"/>
              <a:gd name="T12" fmla="*/ 764 w 1012"/>
              <a:gd name="T13" fmla="*/ 578 h 638"/>
              <a:gd name="T14" fmla="*/ 841 w 1012"/>
              <a:gd name="T15" fmla="*/ 564 h 638"/>
              <a:gd name="T16" fmla="*/ 915 w 1012"/>
              <a:gd name="T17" fmla="*/ 528 h 638"/>
              <a:gd name="T18" fmla="*/ 942 w 1012"/>
              <a:gd name="T19" fmla="*/ 494 h 638"/>
              <a:gd name="T20" fmla="*/ 961 w 1012"/>
              <a:gd name="T21" fmla="*/ 455 h 638"/>
              <a:gd name="T22" fmla="*/ 961 w 1012"/>
              <a:gd name="T23" fmla="*/ 405 h 638"/>
              <a:gd name="T24" fmla="*/ 949 w 1012"/>
              <a:gd name="T25" fmla="*/ 364 h 638"/>
              <a:gd name="T26" fmla="*/ 968 w 1012"/>
              <a:gd name="T27" fmla="*/ 350 h 638"/>
              <a:gd name="T28" fmla="*/ 992 w 1012"/>
              <a:gd name="T29" fmla="*/ 331 h 638"/>
              <a:gd name="T30" fmla="*/ 1002 w 1012"/>
              <a:gd name="T31" fmla="*/ 314 h 638"/>
              <a:gd name="T32" fmla="*/ 1009 w 1012"/>
              <a:gd name="T33" fmla="*/ 288 h 638"/>
              <a:gd name="T34" fmla="*/ 1006 w 1012"/>
              <a:gd name="T35" fmla="*/ 261 h 638"/>
              <a:gd name="T36" fmla="*/ 997 w 1012"/>
              <a:gd name="T37" fmla="*/ 242 h 638"/>
              <a:gd name="T38" fmla="*/ 977 w 1012"/>
              <a:gd name="T39" fmla="*/ 223 h 638"/>
              <a:gd name="T40" fmla="*/ 946 w 1012"/>
              <a:gd name="T41" fmla="*/ 211 h 638"/>
              <a:gd name="T42" fmla="*/ 932 w 1012"/>
              <a:gd name="T43" fmla="*/ 182 h 638"/>
              <a:gd name="T44" fmla="*/ 922 w 1012"/>
              <a:gd name="T45" fmla="*/ 153 h 638"/>
              <a:gd name="T46" fmla="*/ 910 w 1012"/>
              <a:gd name="T47" fmla="*/ 136 h 638"/>
              <a:gd name="T48" fmla="*/ 889 w 1012"/>
              <a:gd name="T49" fmla="*/ 120 h 638"/>
              <a:gd name="T50" fmla="*/ 860 w 1012"/>
              <a:gd name="T51" fmla="*/ 103 h 638"/>
              <a:gd name="T52" fmla="*/ 833 w 1012"/>
              <a:gd name="T53" fmla="*/ 95 h 638"/>
              <a:gd name="T54" fmla="*/ 766 w 1012"/>
              <a:gd name="T55" fmla="*/ 98 h 638"/>
              <a:gd name="T56" fmla="*/ 718 w 1012"/>
              <a:gd name="T57" fmla="*/ 45 h 638"/>
              <a:gd name="T58" fmla="*/ 685 w 1012"/>
              <a:gd name="T59" fmla="*/ 21 h 638"/>
              <a:gd name="T60" fmla="*/ 646 w 1012"/>
              <a:gd name="T61" fmla="*/ 9 h 638"/>
              <a:gd name="T62" fmla="*/ 567 w 1012"/>
              <a:gd name="T63" fmla="*/ 0 h 638"/>
              <a:gd name="T64" fmla="*/ 513 w 1012"/>
              <a:gd name="T65" fmla="*/ 2 h 638"/>
              <a:gd name="T66" fmla="*/ 455 w 1012"/>
              <a:gd name="T67" fmla="*/ 14 h 638"/>
              <a:gd name="T68" fmla="*/ 415 w 1012"/>
              <a:gd name="T69" fmla="*/ 33 h 638"/>
              <a:gd name="T70" fmla="*/ 381 w 1012"/>
              <a:gd name="T71" fmla="*/ 72 h 638"/>
              <a:gd name="T72" fmla="*/ 347 w 1012"/>
              <a:gd name="T73" fmla="*/ 64 h 638"/>
              <a:gd name="T74" fmla="*/ 316 w 1012"/>
              <a:gd name="T75" fmla="*/ 57 h 638"/>
              <a:gd name="T76" fmla="*/ 237 w 1012"/>
              <a:gd name="T77" fmla="*/ 67 h 638"/>
              <a:gd name="T78" fmla="*/ 184 w 1012"/>
              <a:gd name="T79" fmla="*/ 95 h 638"/>
              <a:gd name="T80" fmla="*/ 163 w 1012"/>
              <a:gd name="T81" fmla="*/ 117 h 638"/>
              <a:gd name="T82" fmla="*/ 148 w 1012"/>
              <a:gd name="T83" fmla="*/ 139 h 638"/>
              <a:gd name="T84" fmla="*/ 139 w 1012"/>
              <a:gd name="T85" fmla="*/ 160 h 638"/>
              <a:gd name="T86" fmla="*/ 107 w 1012"/>
              <a:gd name="T87" fmla="*/ 201 h 638"/>
              <a:gd name="T88" fmla="*/ 69 w 1012"/>
              <a:gd name="T89" fmla="*/ 213 h 638"/>
              <a:gd name="T90" fmla="*/ 40 w 1012"/>
              <a:gd name="T91" fmla="*/ 235 h 638"/>
              <a:gd name="T92" fmla="*/ 9 w 1012"/>
              <a:gd name="T93" fmla="*/ 273 h 638"/>
              <a:gd name="T94" fmla="*/ 2 w 1012"/>
              <a:gd name="T95" fmla="*/ 331 h 638"/>
              <a:gd name="T96" fmla="*/ 14 w 1012"/>
              <a:gd name="T97" fmla="*/ 369 h 638"/>
              <a:gd name="T98" fmla="*/ 35 w 1012"/>
              <a:gd name="T99" fmla="*/ 395 h 638"/>
              <a:gd name="T100" fmla="*/ 60 w 1012"/>
              <a:gd name="T101" fmla="*/ 412 h 638"/>
              <a:gd name="T102" fmla="*/ 93 w 1012"/>
              <a:gd name="T103" fmla="*/ 424 h 638"/>
              <a:gd name="T104" fmla="*/ 105 w 1012"/>
              <a:gd name="T105" fmla="*/ 480 h 638"/>
              <a:gd name="T106" fmla="*/ 132 w 1012"/>
              <a:gd name="T107" fmla="*/ 513 h 638"/>
              <a:gd name="T108" fmla="*/ 189 w 1012"/>
              <a:gd name="T109" fmla="*/ 547 h 638"/>
              <a:gd name="T110" fmla="*/ 240 w 1012"/>
              <a:gd name="T111" fmla="*/ 556 h 638"/>
              <a:gd name="T112" fmla="*/ 319 w 1012"/>
              <a:gd name="T113" fmla="*/ 552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12" h="638">
                <a:moveTo>
                  <a:pt x="333" y="547"/>
                </a:moveTo>
                <a:lnTo>
                  <a:pt x="383" y="590"/>
                </a:lnTo>
                <a:lnTo>
                  <a:pt x="393" y="595"/>
                </a:lnTo>
                <a:lnTo>
                  <a:pt x="403" y="602"/>
                </a:lnTo>
                <a:lnTo>
                  <a:pt x="439" y="616"/>
                </a:lnTo>
                <a:lnTo>
                  <a:pt x="453" y="621"/>
                </a:lnTo>
                <a:lnTo>
                  <a:pt x="487" y="631"/>
                </a:lnTo>
                <a:lnTo>
                  <a:pt x="506" y="633"/>
                </a:lnTo>
                <a:lnTo>
                  <a:pt x="525" y="638"/>
                </a:lnTo>
                <a:lnTo>
                  <a:pt x="544" y="638"/>
                </a:lnTo>
                <a:lnTo>
                  <a:pt x="561" y="635"/>
                </a:lnTo>
                <a:lnTo>
                  <a:pt x="574" y="635"/>
                </a:lnTo>
                <a:lnTo>
                  <a:pt x="617" y="628"/>
                </a:lnTo>
                <a:lnTo>
                  <a:pt x="642" y="624"/>
                </a:lnTo>
                <a:lnTo>
                  <a:pt x="665" y="614"/>
                </a:lnTo>
                <a:lnTo>
                  <a:pt x="685" y="604"/>
                </a:lnTo>
                <a:lnTo>
                  <a:pt x="704" y="590"/>
                </a:lnTo>
                <a:lnTo>
                  <a:pt x="711" y="583"/>
                </a:lnTo>
                <a:lnTo>
                  <a:pt x="721" y="575"/>
                </a:lnTo>
                <a:lnTo>
                  <a:pt x="730" y="578"/>
                </a:lnTo>
                <a:lnTo>
                  <a:pt x="764" y="578"/>
                </a:lnTo>
                <a:lnTo>
                  <a:pt x="790" y="575"/>
                </a:lnTo>
                <a:lnTo>
                  <a:pt x="814" y="571"/>
                </a:lnTo>
                <a:lnTo>
                  <a:pt x="841" y="564"/>
                </a:lnTo>
                <a:lnTo>
                  <a:pt x="867" y="554"/>
                </a:lnTo>
                <a:lnTo>
                  <a:pt x="891" y="542"/>
                </a:lnTo>
                <a:lnTo>
                  <a:pt x="915" y="528"/>
                </a:lnTo>
                <a:lnTo>
                  <a:pt x="925" y="515"/>
                </a:lnTo>
                <a:lnTo>
                  <a:pt x="934" y="506"/>
                </a:lnTo>
                <a:lnTo>
                  <a:pt x="942" y="494"/>
                </a:lnTo>
                <a:lnTo>
                  <a:pt x="949" y="484"/>
                </a:lnTo>
                <a:lnTo>
                  <a:pt x="958" y="465"/>
                </a:lnTo>
                <a:lnTo>
                  <a:pt x="961" y="455"/>
                </a:lnTo>
                <a:lnTo>
                  <a:pt x="963" y="446"/>
                </a:lnTo>
                <a:lnTo>
                  <a:pt x="963" y="417"/>
                </a:lnTo>
                <a:lnTo>
                  <a:pt x="961" y="405"/>
                </a:lnTo>
                <a:lnTo>
                  <a:pt x="958" y="395"/>
                </a:lnTo>
                <a:lnTo>
                  <a:pt x="956" y="386"/>
                </a:lnTo>
                <a:lnTo>
                  <a:pt x="949" y="364"/>
                </a:lnTo>
                <a:lnTo>
                  <a:pt x="956" y="357"/>
                </a:lnTo>
                <a:lnTo>
                  <a:pt x="963" y="355"/>
                </a:lnTo>
                <a:lnTo>
                  <a:pt x="968" y="350"/>
                </a:lnTo>
                <a:lnTo>
                  <a:pt x="973" y="348"/>
                </a:lnTo>
                <a:lnTo>
                  <a:pt x="982" y="340"/>
                </a:lnTo>
                <a:lnTo>
                  <a:pt x="992" y="331"/>
                </a:lnTo>
                <a:lnTo>
                  <a:pt x="994" y="326"/>
                </a:lnTo>
                <a:lnTo>
                  <a:pt x="999" y="319"/>
                </a:lnTo>
                <a:lnTo>
                  <a:pt x="1002" y="314"/>
                </a:lnTo>
                <a:lnTo>
                  <a:pt x="1004" y="307"/>
                </a:lnTo>
                <a:lnTo>
                  <a:pt x="1006" y="297"/>
                </a:lnTo>
                <a:lnTo>
                  <a:pt x="1009" y="288"/>
                </a:lnTo>
                <a:lnTo>
                  <a:pt x="1011" y="275"/>
                </a:lnTo>
                <a:lnTo>
                  <a:pt x="1009" y="268"/>
                </a:lnTo>
                <a:lnTo>
                  <a:pt x="1006" y="261"/>
                </a:lnTo>
                <a:lnTo>
                  <a:pt x="1004" y="254"/>
                </a:lnTo>
                <a:lnTo>
                  <a:pt x="1002" y="247"/>
                </a:lnTo>
                <a:lnTo>
                  <a:pt x="997" y="242"/>
                </a:lnTo>
                <a:lnTo>
                  <a:pt x="994" y="237"/>
                </a:lnTo>
                <a:lnTo>
                  <a:pt x="987" y="230"/>
                </a:lnTo>
                <a:lnTo>
                  <a:pt x="977" y="223"/>
                </a:lnTo>
                <a:lnTo>
                  <a:pt x="965" y="218"/>
                </a:lnTo>
                <a:lnTo>
                  <a:pt x="961" y="215"/>
                </a:lnTo>
                <a:lnTo>
                  <a:pt x="946" y="211"/>
                </a:lnTo>
                <a:lnTo>
                  <a:pt x="937" y="206"/>
                </a:lnTo>
                <a:lnTo>
                  <a:pt x="934" y="194"/>
                </a:lnTo>
                <a:lnTo>
                  <a:pt x="932" y="182"/>
                </a:lnTo>
                <a:lnTo>
                  <a:pt x="927" y="172"/>
                </a:lnTo>
                <a:lnTo>
                  <a:pt x="925" y="160"/>
                </a:lnTo>
                <a:lnTo>
                  <a:pt x="922" y="153"/>
                </a:lnTo>
                <a:lnTo>
                  <a:pt x="917" y="148"/>
                </a:lnTo>
                <a:lnTo>
                  <a:pt x="915" y="144"/>
                </a:lnTo>
                <a:lnTo>
                  <a:pt x="910" y="136"/>
                </a:lnTo>
                <a:lnTo>
                  <a:pt x="903" y="132"/>
                </a:lnTo>
                <a:lnTo>
                  <a:pt x="898" y="124"/>
                </a:lnTo>
                <a:lnTo>
                  <a:pt x="889" y="120"/>
                </a:lnTo>
                <a:lnTo>
                  <a:pt x="882" y="112"/>
                </a:lnTo>
                <a:lnTo>
                  <a:pt x="870" y="108"/>
                </a:lnTo>
                <a:lnTo>
                  <a:pt x="860" y="103"/>
                </a:lnTo>
                <a:lnTo>
                  <a:pt x="850" y="100"/>
                </a:lnTo>
                <a:lnTo>
                  <a:pt x="843" y="98"/>
                </a:lnTo>
                <a:lnTo>
                  <a:pt x="833" y="95"/>
                </a:lnTo>
                <a:lnTo>
                  <a:pt x="826" y="93"/>
                </a:lnTo>
                <a:lnTo>
                  <a:pt x="795" y="93"/>
                </a:lnTo>
                <a:lnTo>
                  <a:pt x="766" y="98"/>
                </a:lnTo>
                <a:lnTo>
                  <a:pt x="752" y="103"/>
                </a:lnTo>
                <a:lnTo>
                  <a:pt x="737" y="69"/>
                </a:lnTo>
                <a:lnTo>
                  <a:pt x="718" y="45"/>
                </a:lnTo>
                <a:lnTo>
                  <a:pt x="709" y="38"/>
                </a:lnTo>
                <a:lnTo>
                  <a:pt x="697" y="28"/>
                </a:lnTo>
                <a:lnTo>
                  <a:pt x="685" y="21"/>
                </a:lnTo>
                <a:lnTo>
                  <a:pt x="673" y="16"/>
                </a:lnTo>
                <a:lnTo>
                  <a:pt x="661" y="14"/>
                </a:lnTo>
                <a:lnTo>
                  <a:pt x="646" y="9"/>
                </a:lnTo>
                <a:lnTo>
                  <a:pt x="632" y="7"/>
                </a:lnTo>
                <a:lnTo>
                  <a:pt x="620" y="4"/>
                </a:lnTo>
                <a:lnTo>
                  <a:pt x="567" y="0"/>
                </a:lnTo>
                <a:lnTo>
                  <a:pt x="542" y="0"/>
                </a:lnTo>
                <a:lnTo>
                  <a:pt x="530" y="2"/>
                </a:lnTo>
                <a:lnTo>
                  <a:pt x="513" y="2"/>
                </a:lnTo>
                <a:lnTo>
                  <a:pt x="484" y="7"/>
                </a:lnTo>
                <a:lnTo>
                  <a:pt x="470" y="12"/>
                </a:lnTo>
                <a:lnTo>
                  <a:pt x="455" y="14"/>
                </a:lnTo>
                <a:lnTo>
                  <a:pt x="441" y="19"/>
                </a:lnTo>
                <a:lnTo>
                  <a:pt x="427" y="26"/>
                </a:lnTo>
                <a:lnTo>
                  <a:pt x="415" y="33"/>
                </a:lnTo>
                <a:lnTo>
                  <a:pt x="395" y="48"/>
                </a:lnTo>
                <a:lnTo>
                  <a:pt x="388" y="57"/>
                </a:lnTo>
                <a:lnTo>
                  <a:pt x="381" y="72"/>
                </a:lnTo>
                <a:lnTo>
                  <a:pt x="379" y="79"/>
                </a:lnTo>
                <a:lnTo>
                  <a:pt x="360" y="69"/>
                </a:lnTo>
                <a:lnTo>
                  <a:pt x="347" y="64"/>
                </a:lnTo>
                <a:lnTo>
                  <a:pt x="338" y="62"/>
                </a:lnTo>
                <a:lnTo>
                  <a:pt x="326" y="60"/>
                </a:lnTo>
                <a:lnTo>
                  <a:pt x="316" y="57"/>
                </a:lnTo>
                <a:lnTo>
                  <a:pt x="271" y="57"/>
                </a:lnTo>
                <a:lnTo>
                  <a:pt x="247" y="62"/>
                </a:lnTo>
                <a:lnTo>
                  <a:pt x="237" y="67"/>
                </a:lnTo>
                <a:lnTo>
                  <a:pt x="201" y="81"/>
                </a:lnTo>
                <a:lnTo>
                  <a:pt x="192" y="88"/>
                </a:lnTo>
                <a:lnTo>
                  <a:pt x="184" y="95"/>
                </a:lnTo>
                <a:lnTo>
                  <a:pt x="175" y="103"/>
                </a:lnTo>
                <a:lnTo>
                  <a:pt x="170" y="110"/>
                </a:lnTo>
                <a:lnTo>
                  <a:pt x="163" y="117"/>
                </a:lnTo>
                <a:lnTo>
                  <a:pt x="158" y="124"/>
                </a:lnTo>
                <a:lnTo>
                  <a:pt x="151" y="129"/>
                </a:lnTo>
                <a:lnTo>
                  <a:pt x="148" y="139"/>
                </a:lnTo>
                <a:lnTo>
                  <a:pt x="143" y="146"/>
                </a:lnTo>
                <a:lnTo>
                  <a:pt x="141" y="153"/>
                </a:lnTo>
                <a:lnTo>
                  <a:pt x="139" y="160"/>
                </a:lnTo>
                <a:lnTo>
                  <a:pt x="136" y="168"/>
                </a:lnTo>
                <a:lnTo>
                  <a:pt x="136" y="201"/>
                </a:lnTo>
                <a:lnTo>
                  <a:pt x="107" y="201"/>
                </a:lnTo>
                <a:lnTo>
                  <a:pt x="88" y="206"/>
                </a:lnTo>
                <a:lnTo>
                  <a:pt x="79" y="211"/>
                </a:lnTo>
                <a:lnTo>
                  <a:pt x="69" y="213"/>
                </a:lnTo>
                <a:lnTo>
                  <a:pt x="60" y="220"/>
                </a:lnTo>
                <a:lnTo>
                  <a:pt x="50" y="225"/>
                </a:lnTo>
                <a:lnTo>
                  <a:pt x="40" y="235"/>
                </a:lnTo>
                <a:lnTo>
                  <a:pt x="31" y="242"/>
                </a:lnTo>
                <a:lnTo>
                  <a:pt x="16" y="261"/>
                </a:lnTo>
                <a:lnTo>
                  <a:pt x="9" y="273"/>
                </a:lnTo>
                <a:lnTo>
                  <a:pt x="0" y="302"/>
                </a:lnTo>
                <a:lnTo>
                  <a:pt x="0" y="316"/>
                </a:lnTo>
                <a:lnTo>
                  <a:pt x="2" y="331"/>
                </a:lnTo>
                <a:lnTo>
                  <a:pt x="4" y="345"/>
                </a:lnTo>
                <a:lnTo>
                  <a:pt x="7" y="357"/>
                </a:lnTo>
                <a:lnTo>
                  <a:pt x="14" y="369"/>
                </a:lnTo>
                <a:lnTo>
                  <a:pt x="19" y="379"/>
                </a:lnTo>
                <a:lnTo>
                  <a:pt x="26" y="388"/>
                </a:lnTo>
                <a:lnTo>
                  <a:pt x="35" y="395"/>
                </a:lnTo>
                <a:lnTo>
                  <a:pt x="43" y="403"/>
                </a:lnTo>
                <a:lnTo>
                  <a:pt x="50" y="408"/>
                </a:lnTo>
                <a:lnTo>
                  <a:pt x="60" y="412"/>
                </a:lnTo>
                <a:lnTo>
                  <a:pt x="67" y="417"/>
                </a:lnTo>
                <a:lnTo>
                  <a:pt x="88" y="424"/>
                </a:lnTo>
                <a:lnTo>
                  <a:pt x="93" y="424"/>
                </a:lnTo>
                <a:lnTo>
                  <a:pt x="93" y="451"/>
                </a:lnTo>
                <a:lnTo>
                  <a:pt x="100" y="472"/>
                </a:lnTo>
                <a:lnTo>
                  <a:pt x="105" y="480"/>
                </a:lnTo>
                <a:lnTo>
                  <a:pt x="110" y="489"/>
                </a:lnTo>
                <a:lnTo>
                  <a:pt x="124" y="504"/>
                </a:lnTo>
                <a:lnTo>
                  <a:pt x="132" y="513"/>
                </a:lnTo>
                <a:lnTo>
                  <a:pt x="160" y="535"/>
                </a:lnTo>
                <a:lnTo>
                  <a:pt x="172" y="542"/>
                </a:lnTo>
                <a:lnTo>
                  <a:pt x="189" y="547"/>
                </a:lnTo>
                <a:lnTo>
                  <a:pt x="203" y="552"/>
                </a:lnTo>
                <a:lnTo>
                  <a:pt x="227" y="556"/>
                </a:lnTo>
                <a:lnTo>
                  <a:pt x="240" y="556"/>
                </a:lnTo>
                <a:lnTo>
                  <a:pt x="249" y="559"/>
                </a:lnTo>
                <a:lnTo>
                  <a:pt x="268" y="559"/>
                </a:lnTo>
                <a:lnTo>
                  <a:pt x="319" y="552"/>
                </a:lnTo>
                <a:lnTo>
                  <a:pt x="333" y="547"/>
                </a:lnTo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9131">
            <a:solidFill>
              <a:srgbClr val="C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3351047" y="2492429"/>
            <a:ext cx="24309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806940" y="2652473"/>
            <a:ext cx="1212546" cy="211831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5129406" y="2652473"/>
            <a:ext cx="1212546" cy="211831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173534" y="2249484"/>
            <a:ext cx="801823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trunk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67749" y="3551585"/>
            <a:ext cx="801823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trunk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695923" y="3551585"/>
            <a:ext cx="801823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trunk</a:t>
            </a:r>
          </a:p>
        </p:txBody>
      </p:sp>
      <p:pic>
        <p:nvPicPr>
          <p:cNvPr id="5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166" y="6082487"/>
            <a:ext cx="609600" cy="50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6" name="Straight Connector 55"/>
          <p:cNvCxnSpPr/>
          <p:nvPr/>
        </p:nvCxnSpPr>
        <p:spPr>
          <a:xfrm flipV="1">
            <a:off x="4286255" y="5090874"/>
            <a:ext cx="0" cy="991613"/>
          </a:xfrm>
          <a:prstGeom prst="line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pic>
        <p:nvPicPr>
          <p:cNvPr id="57" name="Picture 4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609" y="6082487"/>
            <a:ext cx="609600" cy="50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8" name="Straight Connector 57"/>
          <p:cNvCxnSpPr/>
          <p:nvPr/>
        </p:nvCxnSpPr>
        <p:spPr>
          <a:xfrm flipV="1">
            <a:off x="4819698" y="5090874"/>
            <a:ext cx="0" cy="991613"/>
          </a:xfrm>
          <a:prstGeom prst="line">
            <a:avLst/>
          </a:prstGeom>
          <a:noFill/>
          <a:ln w="28575" cap="flat" cmpd="sng" algn="ctr">
            <a:solidFill>
              <a:srgbClr val="C00000"/>
            </a:solidFill>
            <a:prstDash val="solid"/>
          </a:ln>
          <a:effectLst/>
        </p:spPr>
      </p:cxnSp>
      <p:sp>
        <p:nvSpPr>
          <p:cNvPr id="59" name="Multiply 58"/>
          <p:cNvSpPr/>
          <p:nvPr/>
        </p:nvSpPr>
        <p:spPr bwMode="auto">
          <a:xfrm>
            <a:off x="5159772" y="4300117"/>
            <a:ext cx="309093" cy="296214"/>
          </a:xfrm>
          <a:prstGeom prst="mathMultiply">
            <a:avLst/>
          </a:prstGeom>
          <a:solidFill>
            <a:srgbClr val="0070C0"/>
          </a:solidFill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Freeform 59"/>
          <p:cNvSpPr/>
          <p:nvPr/>
        </p:nvSpPr>
        <p:spPr>
          <a:xfrm>
            <a:off x="2584175" y="2676939"/>
            <a:ext cx="1470991" cy="3299791"/>
          </a:xfrm>
          <a:custGeom>
            <a:avLst/>
            <a:gdLst>
              <a:gd name="connsiteX0" fmla="*/ 1470991 w 1470991"/>
              <a:gd name="connsiteY0" fmla="*/ 3299791 h 3299791"/>
              <a:gd name="connsiteX1" fmla="*/ 1391478 w 1470991"/>
              <a:gd name="connsiteY1" fmla="*/ 2584174 h 3299791"/>
              <a:gd name="connsiteX2" fmla="*/ 1007165 w 1470991"/>
              <a:gd name="connsiteY2" fmla="*/ 1789044 h 3299791"/>
              <a:gd name="connsiteX3" fmla="*/ 0 w 1470991"/>
              <a:gd name="connsiteY3" fmla="*/ 0 h 329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0991" h="3299791">
                <a:moveTo>
                  <a:pt x="1470991" y="3299791"/>
                </a:moveTo>
                <a:cubicBezTo>
                  <a:pt x="1469886" y="3067878"/>
                  <a:pt x="1468782" y="2835965"/>
                  <a:pt x="1391478" y="2584174"/>
                </a:cubicBezTo>
                <a:cubicBezTo>
                  <a:pt x="1314174" y="2332383"/>
                  <a:pt x="1239078" y="2219740"/>
                  <a:pt x="1007165" y="1789044"/>
                </a:cubicBezTo>
                <a:cubicBezTo>
                  <a:pt x="775252" y="1358348"/>
                  <a:pt x="185530" y="388730"/>
                  <a:pt x="0" y="0"/>
                </a:cubicBezTo>
              </a:path>
            </a:pathLst>
          </a:custGeom>
          <a:ln w="19050">
            <a:prstDash val="lgDashDot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1" name="Freeform 60"/>
          <p:cNvSpPr/>
          <p:nvPr/>
        </p:nvSpPr>
        <p:spPr>
          <a:xfrm>
            <a:off x="3117523" y="2676939"/>
            <a:ext cx="1470991" cy="3299791"/>
          </a:xfrm>
          <a:custGeom>
            <a:avLst/>
            <a:gdLst>
              <a:gd name="connsiteX0" fmla="*/ 1470991 w 1470991"/>
              <a:gd name="connsiteY0" fmla="*/ 3299791 h 3299791"/>
              <a:gd name="connsiteX1" fmla="*/ 1391478 w 1470991"/>
              <a:gd name="connsiteY1" fmla="*/ 2584174 h 3299791"/>
              <a:gd name="connsiteX2" fmla="*/ 1007165 w 1470991"/>
              <a:gd name="connsiteY2" fmla="*/ 1789044 h 3299791"/>
              <a:gd name="connsiteX3" fmla="*/ 0 w 1470991"/>
              <a:gd name="connsiteY3" fmla="*/ 0 h 329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0991" h="3299791">
                <a:moveTo>
                  <a:pt x="1470991" y="3299791"/>
                </a:moveTo>
                <a:cubicBezTo>
                  <a:pt x="1469886" y="3067878"/>
                  <a:pt x="1468782" y="2835965"/>
                  <a:pt x="1391478" y="2584174"/>
                </a:cubicBezTo>
                <a:cubicBezTo>
                  <a:pt x="1314174" y="2332383"/>
                  <a:pt x="1239078" y="2219740"/>
                  <a:pt x="1007165" y="1789044"/>
                </a:cubicBezTo>
                <a:cubicBezTo>
                  <a:pt x="775252" y="1358348"/>
                  <a:pt x="185530" y="388730"/>
                  <a:pt x="0" y="0"/>
                </a:cubicBezTo>
              </a:path>
            </a:pathLst>
          </a:custGeom>
          <a:ln w="19050">
            <a:solidFill>
              <a:srgbClr val="C00000"/>
            </a:solidFill>
            <a:prstDash val="lgDashDot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Multiply 61"/>
          <p:cNvSpPr/>
          <p:nvPr/>
        </p:nvSpPr>
        <p:spPr bwMode="auto">
          <a:xfrm>
            <a:off x="5341018" y="3986145"/>
            <a:ext cx="309093" cy="296214"/>
          </a:xfrm>
          <a:prstGeom prst="mathMultiply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719419" y="2114115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Sw1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873025" y="2114115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Sw2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063538" y="4966349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Sw3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73433" y="4534575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/2</a:t>
            </a:r>
          </a:p>
        </p:txBody>
      </p:sp>
    </p:spTree>
    <p:extLst>
      <p:ext uri="{BB962C8B-B14F-4D97-AF65-F5344CB8AC3E}">
        <p14:creationId xmlns:p14="http://schemas.microsoft.com/office/powerpoint/2010/main" val="3359374682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PVST: </a:t>
            </a:r>
            <a:r>
              <a:rPr lang="en-US" altLang="zh-CN" sz="2400" dirty="0" err="1">
                <a:ea typeface="宋体" panose="02010600030101010101" pitchFamily="2" charset="-122"/>
              </a:rPr>
              <a:t>PerVLAN</a:t>
            </a:r>
            <a:r>
              <a:rPr lang="en-US" altLang="zh-CN" sz="2400" dirty="0">
                <a:ea typeface="宋体" panose="02010600030101010101" pitchFamily="2" charset="-122"/>
              </a:rPr>
              <a:t> Spanning-tree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56948" y="2332385"/>
            <a:ext cx="554960" cy="3200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11908" y="2332385"/>
            <a:ext cx="554960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82027" y="2332385"/>
            <a:ext cx="554960" cy="3200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36987" y="2332385"/>
            <a:ext cx="554960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19486" y="4770785"/>
            <a:ext cx="554960" cy="3200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4446" y="4770785"/>
            <a:ext cx="554960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VL2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3351047" y="2492429"/>
            <a:ext cx="24309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806940" y="2652473"/>
            <a:ext cx="1212546" cy="211831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5129406" y="2652473"/>
            <a:ext cx="1212546" cy="211831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173534" y="2249484"/>
            <a:ext cx="801823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trunk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67749" y="3551585"/>
            <a:ext cx="801823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trunk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695923" y="3551585"/>
            <a:ext cx="801823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trunk</a:t>
            </a: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166" y="6082487"/>
            <a:ext cx="609600" cy="50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8" name="Straight Connector 17"/>
          <p:cNvCxnSpPr/>
          <p:nvPr/>
        </p:nvCxnSpPr>
        <p:spPr>
          <a:xfrm flipV="1">
            <a:off x="4286255" y="5090874"/>
            <a:ext cx="0" cy="991613"/>
          </a:xfrm>
          <a:prstGeom prst="line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609" y="6082487"/>
            <a:ext cx="609600" cy="50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Straight Connector 19"/>
          <p:cNvCxnSpPr/>
          <p:nvPr/>
        </p:nvCxnSpPr>
        <p:spPr>
          <a:xfrm flipV="1">
            <a:off x="4819698" y="5090874"/>
            <a:ext cx="0" cy="991613"/>
          </a:xfrm>
          <a:prstGeom prst="line">
            <a:avLst/>
          </a:prstGeom>
          <a:noFill/>
          <a:ln w="28575" cap="flat" cmpd="sng" algn="ctr">
            <a:solidFill>
              <a:srgbClr val="C00000"/>
            </a:solidFill>
            <a:prstDash val="solid"/>
          </a:ln>
          <a:effectLst/>
        </p:spPr>
      </p:cxnSp>
      <p:sp>
        <p:nvSpPr>
          <p:cNvPr id="21" name="Multiply 20"/>
          <p:cNvSpPr/>
          <p:nvPr/>
        </p:nvSpPr>
        <p:spPr bwMode="auto">
          <a:xfrm>
            <a:off x="5159772" y="4300117"/>
            <a:ext cx="309093" cy="296214"/>
          </a:xfrm>
          <a:prstGeom prst="mathMultiply">
            <a:avLst/>
          </a:prstGeom>
          <a:solidFill>
            <a:srgbClr val="0070C0"/>
          </a:solidFill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2584175" y="2676939"/>
            <a:ext cx="1470991" cy="3299791"/>
          </a:xfrm>
          <a:custGeom>
            <a:avLst/>
            <a:gdLst>
              <a:gd name="connsiteX0" fmla="*/ 1470991 w 1470991"/>
              <a:gd name="connsiteY0" fmla="*/ 3299791 h 3299791"/>
              <a:gd name="connsiteX1" fmla="*/ 1391478 w 1470991"/>
              <a:gd name="connsiteY1" fmla="*/ 2584174 h 3299791"/>
              <a:gd name="connsiteX2" fmla="*/ 1007165 w 1470991"/>
              <a:gd name="connsiteY2" fmla="*/ 1789044 h 3299791"/>
              <a:gd name="connsiteX3" fmla="*/ 0 w 1470991"/>
              <a:gd name="connsiteY3" fmla="*/ 0 h 329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0991" h="3299791">
                <a:moveTo>
                  <a:pt x="1470991" y="3299791"/>
                </a:moveTo>
                <a:cubicBezTo>
                  <a:pt x="1469886" y="3067878"/>
                  <a:pt x="1468782" y="2835965"/>
                  <a:pt x="1391478" y="2584174"/>
                </a:cubicBezTo>
                <a:cubicBezTo>
                  <a:pt x="1314174" y="2332383"/>
                  <a:pt x="1239078" y="2219740"/>
                  <a:pt x="1007165" y="1789044"/>
                </a:cubicBezTo>
                <a:cubicBezTo>
                  <a:pt x="775252" y="1358348"/>
                  <a:pt x="185530" y="388730"/>
                  <a:pt x="0" y="0"/>
                </a:cubicBezTo>
              </a:path>
            </a:pathLst>
          </a:custGeom>
          <a:ln w="19050">
            <a:prstDash val="lgDashDot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Freeform 22"/>
          <p:cNvSpPr/>
          <p:nvPr/>
        </p:nvSpPr>
        <p:spPr>
          <a:xfrm flipH="1">
            <a:off x="5089650" y="2676939"/>
            <a:ext cx="1470991" cy="3299791"/>
          </a:xfrm>
          <a:custGeom>
            <a:avLst/>
            <a:gdLst>
              <a:gd name="connsiteX0" fmla="*/ 1470991 w 1470991"/>
              <a:gd name="connsiteY0" fmla="*/ 3299791 h 3299791"/>
              <a:gd name="connsiteX1" fmla="*/ 1391478 w 1470991"/>
              <a:gd name="connsiteY1" fmla="*/ 2584174 h 3299791"/>
              <a:gd name="connsiteX2" fmla="*/ 1007165 w 1470991"/>
              <a:gd name="connsiteY2" fmla="*/ 1789044 h 3299791"/>
              <a:gd name="connsiteX3" fmla="*/ 0 w 1470991"/>
              <a:gd name="connsiteY3" fmla="*/ 0 h 3299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0991" h="3299791">
                <a:moveTo>
                  <a:pt x="1470991" y="3299791"/>
                </a:moveTo>
                <a:cubicBezTo>
                  <a:pt x="1469886" y="3067878"/>
                  <a:pt x="1468782" y="2835965"/>
                  <a:pt x="1391478" y="2584174"/>
                </a:cubicBezTo>
                <a:cubicBezTo>
                  <a:pt x="1314174" y="2332383"/>
                  <a:pt x="1239078" y="2219740"/>
                  <a:pt x="1007165" y="1789044"/>
                </a:cubicBezTo>
                <a:cubicBezTo>
                  <a:pt x="775252" y="1358348"/>
                  <a:pt x="185530" y="388730"/>
                  <a:pt x="0" y="0"/>
                </a:cubicBezTo>
              </a:path>
            </a:pathLst>
          </a:custGeom>
          <a:ln w="19050">
            <a:solidFill>
              <a:srgbClr val="C00000"/>
            </a:solidFill>
            <a:prstDash val="lgDashDot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Multiply 23"/>
          <p:cNvSpPr/>
          <p:nvPr/>
        </p:nvSpPr>
        <p:spPr bwMode="auto">
          <a:xfrm>
            <a:off x="3523302" y="3986145"/>
            <a:ext cx="309093" cy="296214"/>
          </a:xfrm>
          <a:prstGeom prst="mathMultiply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2829339" y="2158501"/>
            <a:ext cx="0" cy="173884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</a:ln>
          <a:effectLst/>
        </p:spPr>
      </p:cxnSp>
      <p:sp>
        <p:nvSpPr>
          <p:cNvPr id="38" name="Freeform 37"/>
          <p:cNvSpPr>
            <a:spLocks/>
          </p:cNvSpPr>
          <p:nvPr/>
        </p:nvSpPr>
        <p:spPr bwMode="auto">
          <a:xfrm>
            <a:off x="1980280" y="1166317"/>
            <a:ext cx="1573809" cy="992184"/>
          </a:xfrm>
          <a:custGeom>
            <a:avLst/>
            <a:gdLst>
              <a:gd name="T0" fmla="*/ 393 w 1012"/>
              <a:gd name="T1" fmla="*/ 595 h 638"/>
              <a:gd name="T2" fmla="*/ 453 w 1012"/>
              <a:gd name="T3" fmla="*/ 621 h 638"/>
              <a:gd name="T4" fmla="*/ 525 w 1012"/>
              <a:gd name="T5" fmla="*/ 638 h 638"/>
              <a:gd name="T6" fmla="*/ 574 w 1012"/>
              <a:gd name="T7" fmla="*/ 635 h 638"/>
              <a:gd name="T8" fmla="*/ 665 w 1012"/>
              <a:gd name="T9" fmla="*/ 614 h 638"/>
              <a:gd name="T10" fmla="*/ 711 w 1012"/>
              <a:gd name="T11" fmla="*/ 583 h 638"/>
              <a:gd name="T12" fmla="*/ 764 w 1012"/>
              <a:gd name="T13" fmla="*/ 578 h 638"/>
              <a:gd name="T14" fmla="*/ 841 w 1012"/>
              <a:gd name="T15" fmla="*/ 564 h 638"/>
              <a:gd name="T16" fmla="*/ 915 w 1012"/>
              <a:gd name="T17" fmla="*/ 528 h 638"/>
              <a:gd name="T18" fmla="*/ 942 w 1012"/>
              <a:gd name="T19" fmla="*/ 494 h 638"/>
              <a:gd name="T20" fmla="*/ 961 w 1012"/>
              <a:gd name="T21" fmla="*/ 455 h 638"/>
              <a:gd name="T22" fmla="*/ 961 w 1012"/>
              <a:gd name="T23" fmla="*/ 405 h 638"/>
              <a:gd name="T24" fmla="*/ 949 w 1012"/>
              <a:gd name="T25" fmla="*/ 364 h 638"/>
              <a:gd name="T26" fmla="*/ 968 w 1012"/>
              <a:gd name="T27" fmla="*/ 350 h 638"/>
              <a:gd name="T28" fmla="*/ 992 w 1012"/>
              <a:gd name="T29" fmla="*/ 331 h 638"/>
              <a:gd name="T30" fmla="*/ 1002 w 1012"/>
              <a:gd name="T31" fmla="*/ 314 h 638"/>
              <a:gd name="T32" fmla="*/ 1009 w 1012"/>
              <a:gd name="T33" fmla="*/ 288 h 638"/>
              <a:gd name="T34" fmla="*/ 1006 w 1012"/>
              <a:gd name="T35" fmla="*/ 261 h 638"/>
              <a:gd name="T36" fmla="*/ 997 w 1012"/>
              <a:gd name="T37" fmla="*/ 242 h 638"/>
              <a:gd name="T38" fmla="*/ 977 w 1012"/>
              <a:gd name="T39" fmla="*/ 223 h 638"/>
              <a:gd name="T40" fmla="*/ 946 w 1012"/>
              <a:gd name="T41" fmla="*/ 211 h 638"/>
              <a:gd name="T42" fmla="*/ 932 w 1012"/>
              <a:gd name="T43" fmla="*/ 182 h 638"/>
              <a:gd name="T44" fmla="*/ 922 w 1012"/>
              <a:gd name="T45" fmla="*/ 153 h 638"/>
              <a:gd name="T46" fmla="*/ 910 w 1012"/>
              <a:gd name="T47" fmla="*/ 136 h 638"/>
              <a:gd name="T48" fmla="*/ 889 w 1012"/>
              <a:gd name="T49" fmla="*/ 120 h 638"/>
              <a:gd name="T50" fmla="*/ 860 w 1012"/>
              <a:gd name="T51" fmla="*/ 103 h 638"/>
              <a:gd name="T52" fmla="*/ 833 w 1012"/>
              <a:gd name="T53" fmla="*/ 95 h 638"/>
              <a:gd name="T54" fmla="*/ 766 w 1012"/>
              <a:gd name="T55" fmla="*/ 98 h 638"/>
              <a:gd name="T56" fmla="*/ 718 w 1012"/>
              <a:gd name="T57" fmla="*/ 45 h 638"/>
              <a:gd name="T58" fmla="*/ 685 w 1012"/>
              <a:gd name="T59" fmla="*/ 21 h 638"/>
              <a:gd name="T60" fmla="*/ 646 w 1012"/>
              <a:gd name="T61" fmla="*/ 9 h 638"/>
              <a:gd name="T62" fmla="*/ 567 w 1012"/>
              <a:gd name="T63" fmla="*/ 0 h 638"/>
              <a:gd name="T64" fmla="*/ 513 w 1012"/>
              <a:gd name="T65" fmla="*/ 2 h 638"/>
              <a:gd name="T66" fmla="*/ 455 w 1012"/>
              <a:gd name="T67" fmla="*/ 14 h 638"/>
              <a:gd name="T68" fmla="*/ 415 w 1012"/>
              <a:gd name="T69" fmla="*/ 33 h 638"/>
              <a:gd name="T70" fmla="*/ 381 w 1012"/>
              <a:gd name="T71" fmla="*/ 72 h 638"/>
              <a:gd name="T72" fmla="*/ 347 w 1012"/>
              <a:gd name="T73" fmla="*/ 64 h 638"/>
              <a:gd name="T74" fmla="*/ 316 w 1012"/>
              <a:gd name="T75" fmla="*/ 57 h 638"/>
              <a:gd name="T76" fmla="*/ 237 w 1012"/>
              <a:gd name="T77" fmla="*/ 67 h 638"/>
              <a:gd name="T78" fmla="*/ 184 w 1012"/>
              <a:gd name="T79" fmla="*/ 95 h 638"/>
              <a:gd name="T80" fmla="*/ 163 w 1012"/>
              <a:gd name="T81" fmla="*/ 117 h 638"/>
              <a:gd name="T82" fmla="*/ 148 w 1012"/>
              <a:gd name="T83" fmla="*/ 139 h 638"/>
              <a:gd name="T84" fmla="*/ 139 w 1012"/>
              <a:gd name="T85" fmla="*/ 160 h 638"/>
              <a:gd name="T86" fmla="*/ 107 w 1012"/>
              <a:gd name="T87" fmla="*/ 201 h 638"/>
              <a:gd name="T88" fmla="*/ 69 w 1012"/>
              <a:gd name="T89" fmla="*/ 213 h 638"/>
              <a:gd name="T90" fmla="*/ 40 w 1012"/>
              <a:gd name="T91" fmla="*/ 235 h 638"/>
              <a:gd name="T92" fmla="*/ 9 w 1012"/>
              <a:gd name="T93" fmla="*/ 273 h 638"/>
              <a:gd name="T94" fmla="*/ 2 w 1012"/>
              <a:gd name="T95" fmla="*/ 331 h 638"/>
              <a:gd name="T96" fmla="*/ 14 w 1012"/>
              <a:gd name="T97" fmla="*/ 369 h 638"/>
              <a:gd name="T98" fmla="*/ 35 w 1012"/>
              <a:gd name="T99" fmla="*/ 395 h 638"/>
              <a:gd name="T100" fmla="*/ 60 w 1012"/>
              <a:gd name="T101" fmla="*/ 412 h 638"/>
              <a:gd name="T102" fmla="*/ 93 w 1012"/>
              <a:gd name="T103" fmla="*/ 424 h 638"/>
              <a:gd name="T104" fmla="*/ 105 w 1012"/>
              <a:gd name="T105" fmla="*/ 480 h 638"/>
              <a:gd name="T106" fmla="*/ 132 w 1012"/>
              <a:gd name="T107" fmla="*/ 513 h 638"/>
              <a:gd name="T108" fmla="*/ 189 w 1012"/>
              <a:gd name="T109" fmla="*/ 547 h 638"/>
              <a:gd name="T110" fmla="*/ 240 w 1012"/>
              <a:gd name="T111" fmla="*/ 556 h 638"/>
              <a:gd name="T112" fmla="*/ 319 w 1012"/>
              <a:gd name="T113" fmla="*/ 552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12" h="638">
                <a:moveTo>
                  <a:pt x="333" y="547"/>
                </a:moveTo>
                <a:lnTo>
                  <a:pt x="383" y="590"/>
                </a:lnTo>
                <a:lnTo>
                  <a:pt x="393" y="595"/>
                </a:lnTo>
                <a:lnTo>
                  <a:pt x="403" y="602"/>
                </a:lnTo>
                <a:lnTo>
                  <a:pt x="439" y="616"/>
                </a:lnTo>
                <a:lnTo>
                  <a:pt x="453" y="621"/>
                </a:lnTo>
                <a:lnTo>
                  <a:pt x="487" y="631"/>
                </a:lnTo>
                <a:lnTo>
                  <a:pt x="506" y="633"/>
                </a:lnTo>
                <a:lnTo>
                  <a:pt x="525" y="638"/>
                </a:lnTo>
                <a:lnTo>
                  <a:pt x="544" y="638"/>
                </a:lnTo>
                <a:lnTo>
                  <a:pt x="561" y="635"/>
                </a:lnTo>
                <a:lnTo>
                  <a:pt x="574" y="635"/>
                </a:lnTo>
                <a:lnTo>
                  <a:pt x="617" y="628"/>
                </a:lnTo>
                <a:lnTo>
                  <a:pt x="642" y="624"/>
                </a:lnTo>
                <a:lnTo>
                  <a:pt x="665" y="614"/>
                </a:lnTo>
                <a:lnTo>
                  <a:pt x="685" y="604"/>
                </a:lnTo>
                <a:lnTo>
                  <a:pt x="704" y="590"/>
                </a:lnTo>
                <a:lnTo>
                  <a:pt x="711" y="583"/>
                </a:lnTo>
                <a:lnTo>
                  <a:pt x="721" y="575"/>
                </a:lnTo>
                <a:lnTo>
                  <a:pt x="730" y="578"/>
                </a:lnTo>
                <a:lnTo>
                  <a:pt x="764" y="578"/>
                </a:lnTo>
                <a:lnTo>
                  <a:pt x="790" y="575"/>
                </a:lnTo>
                <a:lnTo>
                  <a:pt x="814" y="571"/>
                </a:lnTo>
                <a:lnTo>
                  <a:pt x="841" y="564"/>
                </a:lnTo>
                <a:lnTo>
                  <a:pt x="867" y="554"/>
                </a:lnTo>
                <a:lnTo>
                  <a:pt x="891" y="542"/>
                </a:lnTo>
                <a:lnTo>
                  <a:pt x="915" y="528"/>
                </a:lnTo>
                <a:lnTo>
                  <a:pt x="925" y="515"/>
                </a:lnTo>
                <a:lnTo>
                  <a:pt x="934" y="506"/>
                </a:lnTo>
                <a:lnTo>
                  <a:pt x="942" y="494"/>
                </a:lnTo>
                <a:lnTo>
                  <a:pt x="949" y="484"/>
                </a:lnTo>
                <a:lnTo>
                  <a:pt x="958" y="465"/>
                </a:lnTo>
                <a:lnTo>
                  <a:pt x="961" y="455"/>
                </a:lnTo>
                <a:lnTo>
                  <a:pt x="963" y="446"/>
                </a:lnTo>
                <a:lnTo>
                  <a:pt x="963" y="417"/>
                </a:lnTo>
                <a:lnTo>
                  <a:pt x="961" y="405"/>
                </a:lnTo>
                <a:lnTo>
                  <a:pt x="958" y="395"/>
                </a:lnTo>
                <a:lnTo>
                  <a:pt x="956" y="386"/>
                </a:lnTo>
                <a:lnTo>
                  <a:pt x="949" y="364"/>
                </a:lnTo>
                <a:lnTo>
                  <a:pt x="956" y="357"/>
                </a:lnTo>
                <a:lnTo>
                  <a:pt x="963" y="355"/>
                </a:lnTo>
                <a:lnTo>
                  <a:pt x="968" y="350"/>
                </a:lnTo>
                <a:lnTo>
                  <a:pt x="973" y="348"/>
                </a:lnTo>
                <a:lnTo>
                  <a:pt x="982" y="340"/>
                </a:lnTo>
                <a:lnTo>
                  <a:pt x="992" y="331"/>
                </a:lnTo>
                <a:lnTo>
                  <a:pt x="994" y="326"/>
                </a:lnTo>
                <a:lnTo>
                  <a:pt x="999" y="319"/>
                </a:lnTo>
                <a:lnTo>
                  <a:pt x="1002" y="314"/>
                </a:lnTo>
                <a:lnTo>
                  <a:pt x="1004" y="307"/>
                </a:lnTo>
                <a:lnTo>
                  <a:pt x="1006" y="297"/>
                </a:lnTo>
                <a:lnTo>
                  <a:pt x="1009" y="288"/>
                </a:lnTo>
                <a:lnTo>
                  <a:pt x="1011" y="275"/>
                </a:lnTo>
                <a:lnTo>
                  <a:pt x="1009" y="268"/>
                </a:lnTo>
                <a:lnTo>
                  <a:pt x="1006" y="261"/>
                </a:lnTo>
                <a:lnTo>
                  <a:pt x="1004" y="254"/>
                </a:lnTo>
                <a:lnTo>
                  <a:pt x="1002" y="247"/>
                </a:lnTo>
                <a:lnTo>
                  <a:pt x="997" y="242"/>
                </a:lnTo>
                <a:lnTo>
                  <a:pt x="994" y="237"/>
                </a:lnTo>
                <a:lnTo>
                  <a:pt x="987" y="230"/>
                </a:lnTo>
                <a:lnTo>
                  <a:pt x="977" y="223"/>
                </a:lnTo>
                <a:lnTo>
                  <a:pt x="965" y="218"/>
                </a:lnTo>
                <a:lnTo>
                  <a:pt x="961" y="215"/>
                </a:lnTo>
                <a:lnTo>
                  <a:pt x="946" y="211"/>
                </a:lnTo>
                <a:lnTo>
                  <a:pt x="937" y="206"/>
                </a:lnTo>
                <a:lnTo>
                  <a:pt x="934" y="194"/>
                </a:lnTo>
                <a:lnTo>
                  <a:pt x="932" y="182"/>
                </a:lnTo>
                <a:lnTo>
                  <a:pt x="927" y="172"/>
                </a:lnTo>
                <a:lnTo>
                  <a:pt x="925" y="160"/>
                </a:lnTo>
                <a:lnTo>
                  <a:pt x="922" y="153"/>
                </a:lnTo>
                <a:lnTo>
                  <a:pt x="917" y="148"/>
                </a:lnTo>
                <a:lnTo>
                  <a:pt x="915" y="144"/>
                </a:lnTo>
                <a:lnTo>
                  <a:pt x="910" y="136"/>
                </a:lnTo>
                <a:lnTo>
                  <a:pt x="903" y="132"/>
                </a:lnTo>
                <a:lnTo>
                  <a:pt x="898" y="124"/>
                </a:lnTo>
                <a:lnTo>
                  <a:pt x="889" y="120"/>
                </a:lnTo>
                <a:lnTo>
                  <a:pt x="882" y="112"/>
                </a:lnTo>
                <a:lnTo>
                  <a:pt x="870" y="108"/>
                </a:lnTo>
                <a:lnTo>
                  <a:pt x="860" y="103"/>
                </a:lnTo>
                <a:lnTo>
                  <a:pt x="850" y="100"/>
                </a:lnTo>
                <a:lnTo>
                  <a:pt x="843" y="98"/>
                </a:lnTo>
                <a:lnTo>
                  <a:pt x="833" y="95"/>
                </a:lnTo>
                <a:lnTo>
                  <a:pt x="826" y="93"/>
                </a:lnTo>
                <a:lnTo>
                  <a:pt x="795" y="93"/>
                </a:lnTo>
                <a:lnTo>
                  <a:pt x="766" y="98"/>
                </a:lnTo>
                <a:lnTo>
                  <a:pt x="752" y="103"/>
                </a:lnTo>
                <a:lnTo>
                  <a:pt x="737" y="69"/>
                </a:lnTo>
                <a:lnTo>
                  <a:pt x="718" y="45"/>
                </a:lnTo>
                <a:lnTo>
                  <a:pt x="709" y="38"/>
                </a:lnTo>
                <a:lnTo>
                  <a:pt x="697" y="28"/>
                </a:lnTo>
                <a:lnTo>
                  <a:pt x="685" y="21"/>
                </a:lnTo>
                <a:lnTo>
                  <a:pt x="673" y="16"/>
                </a:lnTo>
                <a:lnTo>
                  <a:pt x="661" y="14"/>
                </a:lnTo>
                <a:lnTo>
                  <a:pt x="646" y="9"/>
                </a:lnTo>
                <a:lnTo>
                  <a:pt x="632" y="7"/>
                </a:lnTo>
                <a:lnTo>
                  <a:pt x="620" y="4"/>
                </a:lnTo>
                <a:lnTo>
                  <a:pt x="567" y="0"/>
                </a:lnTo>
                <a:lnTo>
                  <a:pt x="542" y="0"/>
                </a:lnTo>
                <a:lnTo>
                  <a:pt x="530" y="2"/>
                </a:lnTo>
                <a:lnTo>
                  <a:pt x="513" y="2"/>
                </a:lnTo>
                <a:lnTo>
                  <a:pt x="484" y="7"/>
                </a:lnTo>
                <a:lnTo>
                  <a:pt x="470" y="12"/>
                </a:lnTo>
                <a:lnTo>
                  <a:pt x="455" y="14"/>
                </a:lnTo>
                <a:lnTo>
                  <a:pt x="441" y="19"/>
                </a:lnTo>
                <a:lnTo>
                  <a:pt x="427" y="26"/>
                </a:lnTo>
                <a:lnTo>
                  <a:pt x="415" y="33"/>
                </a:lnTo>
                <a:lnTo>
                  <a:pt x="395" y="48"/>
                </a:lnTo>
                <a:lnTo>
                  <a:pt x="388" y="57"/>
                </a:lnTo>
                <a:lnTo>
                  <a:pt x="381" y="72"/>
                </a:lnTo>
                <a:lnTo>
                  <a:pt x="379" y="79"/>
                </a:lnTo>
                <a:lnTo>
                  <a:pt x="360" y="69"/>
                </a:lnTo>
                <a:lnTo>
                  <a:pt x="347" y="64"/>
                </a:lnTo>
                <a:lnTo>
                  <a:pt x="338" y="62"/>
                </a:lnTo>
                <a:lnTo>
                  <a:pt x="326" y="60"/>
                </a:lnTo>
                <a:lnTo>
                  <a:pt x="316" y="57"/>
                </a:lnTo>
                <a:lnTo>
                  <a:pt x="271" y="57"/>
                </a:lnTo>
                <a:lnTo>
                  <a:pt x="247" y="62"/>
                </a:lnTo>
                <a:lnTo>
                  <a:pt x="237" y="67"/>
                </a:lnTo>
                <a:lnTo>
                  <a:pt x="201" y="81"/>
                </a:lnTo>
                <a:lnTo>
                  <a:pt x="192" y="88"/>
                </a:lnTo>
                <a:lnTo>
                  <a:pt x="184" y="95"/>
                </a:lnTo>
                <a:lnTo>
                  <a:pt x="175" y="103"/>
                </a:lnTo>
                <a:lnTo>
                  <a:pt x="170" y="110"/>
                </a:lnTo>
                <a:lnTo>
                  <a:pt x="163" y="117"/>
                </a:lnTo>
                <a:lnTo>
                  <a:pt x="158" y="124"/>
                </a:lnTo>
                <a:lnTo>
                  <a:pt x="151" y="129"/>
                </a:lnTo>
                <a:lnTo>
                  <a:pt x="148" y="139"/>
                </a:lnTo>
                <a:lnTo>
                  <a:pt x="143" y="146"/>
                </a:lnTo>
                <a:lnTo>
                  <a:pt x="141" y="153"/>
                </a:lnTo>
                <a:lnTo>
                  <a:pt x="139" y="160"/>
                </a:lnTo>
                <a:lnTo>
                  <a:pt x="136" y="168"/>
                </a:lnTo>
                <a:lnTo>
                  <a:pt x="136" y="201"/>
                </a:lnTo>
                <a:lnTo>
                  <a:pt x="107" y="201"/>
                </a:lnTo>
                <a:lnTo>
                  <a:pt x="88" y="206"/>
                </a:lnTo>
                <a:lnTo>
                  <a:pt x="79" y="211"/>
                </a:lnTo>
                <a:lnTo>
                  <a:pt x="69" y="213"/>
                </a:lnTo>
                <a:lnTo>
                  <a:pt x="60" y="220"/>
                </a:lnTo>
                <a:lnTo>
                  <a:pt x="50" y="225"/>
                </a:lnTo>
                <a:lnTo>
                  <a:pt x="40" y="235"/>
                </a:lnTo>
                <a:lnTo>
                  <a:pt x="31" y="242"/>
                </a:lnTo>
                <a:lnTo>
                  <a:pt x="16" y="261"/>
                </a:lnTo>
                <a:lnTo>
                  <a:pt x="9" y="273"/>
                </a:lnTo>
                <a:lnTo>
                  <a:pt x="0" y="302"/>
                </a:lnTo>
                <a:lnTo>
                  <a:pt x="0" y="316"/>
                </a:lnTo>
                <a:lnTo>
                  <a:pt x="2" y="331"/>
                </a:lnTo>
                <a:lnTo>
                  <a:pt x="4" y="345"/>
                </a:lnTo>
                <a:lnTo>
                  <a:pt x="7" y="357"/>
                </a:lnTo>
                <a:lnTo>
                  <a:pt x="14" y="369"/>
                </a:lnTo>
                <a:lnTo>
                  <a:pt x="19" y="379"/>
                </a:lnTo>
                <a:lnTo>
                  <a:pt x="26" y="388"/>
                </a:lnTo>
                <a:lnTo>
                  <a:pt x="35" y="395"/>
                </a:lnTo>
                <a:lnTo>
                  <a:pt x="43" y="403"/>
                </a:lnTo>
                <a:lnTo>
                  <a:pt x="50" y="408"/>
                </a:lnTo>
                <a:lnTo>
                  <a:pt x="60" y="412"/>
                </a:lnTo>
                <a:lnTo>
                  <a:pt x="67" y="417"/>
                </a:lnTo>
                <a:lnTo>
                  <a:pt x="88" y="424"/>
                </a:lnTo>
                <a:lnTo>
                  <a:pt x="93" y="424"/>
                </a:lnTo>
                <a:lnTo>
                  <a:pt x="93" y="451"/>
                </a:lnTo>
                <a:lnTo>
                  <a:pt x="100" y="472"/>
                </a:lnTo>
                <a:lnTo>
                  <a:pt x="105" y="480"/>
                </a:lnTo>
                <a:lnTo>
                  <a:pt x="110" y="489"/>
                </a:lnTo>
                <a:lnTo>
                  <a:pt x="124" y="504"/>
                </a:lnTo>
                <a:lnTo>
                  <a:pt x="132" y="513"/>
                </a:lnTo>
                <a:lnTo>
                  <a:pt x="160" y="535"/>
                </a:lnTo>
                <a:lnTo>
                  <a:pt x="172" y="542"/>
                </a:lnTo>
                <a:lnTo>
                  <a:pt x="189" y="547"/>
                </a:lnTo>
                <a:lnTo>
                  <a:pt x="203" y="552"/>
                </a:lnTo>
                <a:lnTo>
                  <a:pt x="227" y="556"/>
                </a:lnTo>
                <a:lnTo>
                  <a:pt x="240" y="556"/>
                </a:lnTo>
                <a:lnTo>
                  <a:pt x="249" y="559"/>
                </a:lnTo>
                <a:lnTo>
                  <a:pt x="268" y="559"/>
                </a:lnTo>
                <a:lnTo>
                  <a:pt x="319" y="552"/>
                </a:lnTo>
                <a:lnTo>
                  <a:pt x="333" y="547"/>
                </a:lnTo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9131">
            <a:solidFill>
              <a:schemeClr val="accent1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6327912" y="2158501"/>
            <a:ext cx="0" cy="173884"/>
          </a:xfrm>
          <a:prstGeom prst="line">
            <a:avLst/>
          </a:prstGeom>
          <a:noFill/>
          <a:ln w="28575" cap="flat" cmpd="sng" algn="ctr">
            <a:solidFill>
              <a:srgbClr val="C00000"/>
            </a:solidFill>
            <a:prstDash val="solid"/>
          </a:ln>
          <a:effectLst/>
        </p:spPr>
      </p:cxnSp>
      <p:sp>
        <p:nvSpPr>
          <p:cNvPr id="40" name="Freeform 39"/>
          <p:cNvSpPr>
            <a:spLocks/>
          </p:cNvSpPr>
          <p:nvPr/>
        </p:nvSpPr>
        <p:spPr bwMode="auto">
          <a:xfrm>
            <a:off x="5478853" y="1166317"/>
            <a:ext cx="1573809" cy="992184"/>
          </a:xfrm>
          <a:custGeom>
            <a:avLst/>
            <a:gdLst>
              <a:gd name="T0" fmla="*/ 393 w 1012"/>
              <a:gd name="T1" fmla="*/ 595 h 638"/>
              <a:gd name="T2" fmla="*/ 453 w 1012"/>
              <a:gd name="T3" fmla="*/ 621 h 638"/>
              <a:gd name="T4" fmla="*/ 525 w 1012"/>
              <a:gd name="T5" fmla="*/ 638 h 638"/>
              <a:gd name="T6" fmla="*/ 574 w 1012"/>
              <a:gd name="T7" fmla="*/ 635 h 638"/>
              <a:gd name="T8" fmla="*/ 665 w 1012"/>
              <a:gd name="T9" fmla="*/ 614 h 638"/>
              <a:gd name="T10" fmla="*/ 711 w 1012"/>
              <a:gd name="T11" fmla="*/ 583 h 638"/>
              <a:gd name="T12" fmla="*/ 764 w 1012"/>
              <a:gd name="T13" fmla="*/ 578 h 638"/>
              <a:gd name="T14" fmla="*/ 841 w 1012"/>
              <a:gd name="T15" fmla="*/ 564 h 638"/>
              <a:gd name="T16" fmla="*/ 915 w 1012"/>
              <a:gd name="T17" fmla="*/ 528 h 638"/>
              <a:gd name="T18" fmla="*/ 942 w 1012"/>
              <a:gd name="T19" fmla="*/ 494 h 638"/>
              <a:gd name="T20" fmla="*/ 961 w 1012"/>
              <a:gd name="T21" fmla="*/ 455 h 638"/>
              <a:gd name="T22" fmla="*/ 961 w 1012"/>
              <a:gd name="T23" fmla="*/ 405 h 638"/>
              <a:gd name="T24" fmla="*/ 949 w 1012"/>
              <a:gd name="T25" fmla="*/ 364 h 638"/>
              <a:gd name="T26" fmla="*/ 968 w 1012"/>
              <a:gd name="T27" fmla="*/ 350 h 638"/>
              <a:gd name="T28" fmla="*/ 992 w 1012"/>
              <a:gd name="T29" fmla="*/ 331 h 638"/>
              <a:gd name="T30" fmla="*/ 1002 w 1012"/>
              <a:gd name="T31" fmla="*/ 314 h 638"/>
              <a:gd name="T32" fmla="*/ 1009 w 1012"/>
              <a:gd name="T33" fmla="*/ 288 h 638"/>
              <a:gd name="T34" fmla="*/ 1006 w 1012"/>
              <a:gd name="T35" fmla="*/ 261 h 638"/>
              <a:gd name="T36" fmla="*/ 997 w 1012"/>
              <a:gd name="T37" fmla="*/ 242 h 638"/>
              <a:gd name="T38" fmla="*/ 977 w 1012"/>
              <a:gd name="T39" fmla="*/ 223 h 638"/>
              <a:gd name="T40" fmla="*/ 946 w 1012"/>
              <a:gd name="T41" fmla="*/ 211 h 638"/>
              <a:gd name="T42" fmla="*/ 932 w 1012"/>
              <a:gd name="T43" fmla="*/ 182 h 638"/>
              <a:gd name="T44" fmla="*/ 922 w 1012"/>
              <a:gd name="T45" fmla="*/ 153 h 638"/>
              <a:gd name="T46" fmla="*/ 910 w 1012"/>
              <a:gd name="T47" fmla="*/ 136 h 638"/>
              <a:gd name="T48" fmla="*/ 889 w 1012"/>
              <a:gd name="T49" fmla="*/ 120 h 638"/>
              <a:gd name="T50" fmla="*/ 860 w 1012"/>
              <a:gd name="T51" fmla="*/ 103 h 638"/>
              <a:gd name="T52" fmla="*/ 833 w 1012"/>
              <a:gd name="T53" fmla="*/ 95 h 638"/>
              <a:gd name="T54" fmla="*/ 766 w 1012"/>
              <a:gd name="T55" fmla="*/ 98 h 638"/>
              <a:gd name="T56" fmla="*/ 718 w 1012"/>
              <a:gd name="T57" fmla="*/ 45 h 638"/>
              <a:gd name="T58" fmla="*/ 685 w 1012"/>
              <a:gd name="T59" fmla="*/ 21 h 638"/>
              <a:gd name="T60" fmla="*/ 646 w 1012"/>
              <a:gd name="T61" fmla="*/ 9 h 638"/>
              <a:gd name="T62" fmla="*/ 567 w 1012"/>
              <a:gd name="T63" fmla="*/ 0 h 638"/>
              <a:gd name="T64" fmla="*/ 513 w 1012"/>
              <a:gd name="T65" fmla="*/ 2 h 638"/>
              <a:gd name="T66" fmla="*/ 455 w 1012"/>
              <a:gd name="T67" fmla="*/ 14 h 638"/>
              <a:gd name="T68" fmla="*/ 415 w 1012"/>
              <a:gd name="T69" fmla="*/ 33 h 638"/>
              <a:gd name="T70" fmla="*/ 381 w 1012"/>
              <a:gd name="T71" fmla="*/ 72 h 638"/>
              <a:gd name="T72" fmla="*/ 347 w 1012"/>
              <a:gd name="T73" fmla="*/ 64 h 638"/>
              <a:gd name="T74" fmla="*/ 316 w 1012"/>
              <a:gd name="T75" fmla="*/ 57 h 638"/>
              <a:gd name="T76" fmla="*/ 237 w 1012"/>
              <a:gd name="T77" fmla="*/ 67 h 638"/>
              <a:gd name="T78" fmla="*/ 184 w 1012"/>
              <a:gd name="T79" fmla="*/ 95 h 638"/>
              <a:gd name="T80" fmla="*/ 163 w 1012"/>
              <a:gd name="T81" fmla="*/ 117 h 638"/>
              <a:gd name="T82" fmla="*/ 148 w 1012"/>
              <a:gd name="T83" fmla="*/ 139 h 638"/>
              <a:gd name="T84" fmla="*/ 139 w 1012"/>
              <a:gd name="T85" fmla="*/ 160 h 638"/>
              <a:gd name="T86" fmla="*/ 107 w 1012"/>
              <a:gd name="T87" fmla="*/ 201 h 638"/>
              <a:gd name="T88" fmla="*/ 69 w 1012"/>
              <a:gd name="T89" fmla="*/ 213 h 638"/>
              <a:gd name="T90" fmla="*/ 40 w 1012"/>
              <a:gd name="T91" fmla="*/ 235 h 638"/>
              <a:gd name="T92" fmla="*/ 9 w 1012"/>
              <a:gd name="T93" fmla="*/ 273 h 638"/>
              <a:gd name="T94" fmla="*/ 2 w 1012"/>
              <a:gd name="T95" fmla="*/ 331 h 638"/>
              <a:gd name="T96" fmla="*/ 14 w 1012"/>
              <a:gd name="T97" fmla="*/ 369 h 638"/>
              <a:gd name="T98" fmla="*/ 35 w 1012"/>
              <a:gd name="T99" fmla="*/ 395 h 638"/>
              <a:gd name="T100" fmla="*/ 60 w 1012"/>
              <a:gd name="T101" fmla="*/ 412 h 638"/>
              <a:gd name="T102" fmla="*/ 93 w 1012"/>
              <a:gd name="T103" fmla="*/ 424 h 638"/>
              <a:gd name="T104" fmla="*/ 105 w 1012"/>
              <a:gd name="T105" fmla="*/ 480 h 638"/>
              <a:gd name="T106" fmla="*/ 132 w 1012"/>
              <a:gd name="T107" fmla="*/ 513 h 638"/>
              <a:gd name="T108" fmla="*/ 189 w 1012"/>
              <a:gd name="T109" fmla="*/ 547 h 638"/>
              <a:gd name="T110" fmla="*/ 240 w 1012"/>
              <a:gd name="T111" fmla="*/ 556 h 638"/>
              <a:gd name="T112" fmla="*/ 319 w 1012"/>
              <a:gd name="T113" fmla="*/ 552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12" h="638">
                <a:moveTo>
                  <a:pt x="333" y="547"/>
                </a:moveTo>
                <a:lnTo>
                  <a:pt x="383" y="590"/>
                </a:lnTo>
                <a:lnTo>
                  <a:pt x="393" y="595"/>
                </a:lnTo>
                <a:lnTo>
                  <a:pt x="403" y="602"/>
                </a:lnTo>
                <a:lnTo>
                  <a:pt x="439" y="616"/>
                </a:lnTo>
                <a:lnTo>
                  <a:pt x="453" y="621"/>
                </a:lnTo>
                <a:lnTo>
                  <a:pt x="487" y="631"/>
                </a:lnTo>
                <a:lnTo>
                  <a:pt x="506" y="633"/>
                </a:lnTo>
                <a:lnTo>
                  <a:pt x="525" y="638"/>
                </a:lnTo>
                <a:lnTo>
                  <a:pt x="544" y="638"/>
                </a:lnTo>
                <a:lnTo>
                  <a:pt x="561" y="635"/>
                </a:lnTo>
                <a:lnTo>
                  <a:pt x="574" y="635"/>
                </a:lnTo>
                <a:lnTo>
                  <a:pt x="617" y="628"/>
                </a:lnTo>
                <a:lnTo>
                  <a:pt x="642" y="624"/>
                </a:lnTo>
                <a:lnTo>
                  <a:pt x="665" y="614"/>
                </a:lnTo>
                <a:lnTo>
                  <a:pt x="685" y="604"/>
                </a:lnTo>
                <a:lnTo>
                  <a:pt x="704" y="590"/>
                </a:lnTo>
                <a:lnTo>
                  <a:pt x="711" y="583"/>
                </a:lnTo>
                <a:lnTo>
                  <a:pt x="721" y="575"/>
                </a:lnTo>
                <a:lnTo>
                  <a:pt x="730" y="578"/>
                </a:lnTo>
                <a:lnTo>
                  <a:pt x="764" y="578"/>
                </a:lnTo>
                <a:lnTo>
                  <a:pt x="790" y="575"/>
                </a:lnTo>
                <a:lnTo>
                  <a:pt x="814" y="571"/>
                </a:lnTo>
                <a:lnTo>
                  <a:pt x="841" y="564"/>
                </a:lnTo>
                <a:lnTo>
                  <a:pt x="867" y="554"/>
                </a:lnTo>
                <a:lnTo>
                  <a:pt x="891" y="542"/>
                </a:lnTo>
                <a:lnTo>
                  <a:pt x="915" y="528"/>
                </a:lnTo>
                <a:lnTo>
                  <a:pt x="925" y="515"/>
                </a:lnTo>
                <a:lnTo>
                  <a:pt x="934" y="506"/>
                </a:lnTo>
                <a:lnTo>
                  <a:pt x="942" y="494"/>
                </a:lnTo>
                <a:lnTo>
                  <a:pt x="949" y="484"/>
                </a:lnTo>
                <a:lnTo>
                  <a:pt x="958" y="465"/>
                </a:lnTo>
                <a:lnTo>
                  <a:pt x="961" y="455"/>
                </a:lnTo>
                <a:lnTo>
                  <a:pt x="963" y="446"/>
                </a:lnTo>
                <a:lnTo>
                  <a:pt x="963" y="417"/>
                </a:lnTo>
                <a:lnTo>
                  <a:pt x="961" y="405"/>
                </a:lnTo>
                <a:lnTo>
                  <a:pt x="958" y="395"/>
                </a:lnTo>
                <a:lnTo>
                  <a:pt x="956" y="386"/>
                </a:lnTo>
                <a:lnTo>
                  <a:pt x="949" y="364"/>
                </a:lnTo>
                <a:lnTo>
                  <a:pt x="956" y="357"/>
                </a:lnTo>
                <a:lnTo>
                  <a:pt x="963" y="355"/>
                </a:lnTo>
                <a:lnTo>
                  <a:pt x="968" y="350"/>
                </a:lnTo>
                <a:lnTo>
                  <a:pt x="973" y="348"/>
                </a:lnTo>
                <a:lnTo>
                  <a:pt x="982" y="340"/>
                </a:lnTo>
                <a:lnTo>
                  <a:pt x="992" y="331"/>
                </a:lnTo>
                <a:lnTo>
                  <a:pt x="994" y="326"/>
                </a:lnTo>
                <a:lnTo>
                  <a:pt x="999" y="319"/>
                </a:lnTo>
                <a:lnTo>
                  <a:pt x="1002" y="314"/>
                </a:lnTo>
                <a:lnTo>
                  <a:pt x="1004" y="307"/>
                </a:lnTo>
                <a:lnTo>
                  <a:pt x="1006" y="297"/>
                </a:lnTo>
                <a:lnTo>
                  <a:pt x="1009" y="288"/>
                </a:lnTo>
                <a:lnTo>
                  <a:pt x="1011" y="275"/>
                </a:lnTo>
                <a:lnTo>
                  <a:pt x="1009" y="268"/>
                </a:lnTo>
                <a:lnTo>
                  <a:pt x="1006" y="261"/>
                </a:lnTo>
                <a:lnTo>
                  <a:pt x="1004" y="254"/>
                </a:lnTo>
                <a:lnTo>
                  <a:pt x="1002" y="247"/>
                </a:lnTo>
                <a:lnTo>
                  <a:pt x="997" y="242"/>
                </a:lnTo>
                <a:lnTo>
                  <a:pt x="994" y="237"/>
                </a:lnTo>
                <a:lnTo>
                  <a:pt x="987" y="230"/>
                </a:lnTo>
                <a:lnTo>
                  <a:pt x="977" y="223"/>
                </a:lnTo>
                <a:lnTo>
                  <a:pt x="965" y="218"/>
                </a:lnTo>
                <a:lnTo>
                  <a:pt x="961" y="215"/>
                </a:lnTo>
                <a:lnTo>
                  <a:pt x="946" y="211"/>
                </a:lnTo>
                <a:lnTo>
                  <a:pt x="937" y="206"/>
                </a:lnTo>
                <a:lnTo>
                  <a:pt x="934" y="194"/>
                </a:lnTo>
                <a:lnTo>
                  <a:pt x="932" y="182"/>
                </a:lnTo>
                <a:lnTo>
                  <a:pt x="927" y="172"/>
                </a:lnTo>
                <a:lnTo>
                  <a:pt x="925" y="160"/>
                </a:lnTo>
                <a:lnTo>
                  <a:pt x="922" y="153"/>
                </a:lnTo>
                <a:lnTo>
                  <a:pt x="917" y="148"/>
                </a:lnTo>
                <a:lnTo>
                  <a:pt x="915" y="144"/>
                </a:lnTo>
                <a:lnTo>
                  <a:pt x="910" y="136"/>
                </a:lnTo>
                <a:lnTo>
                  <a:pt x="903" y="132"/>
                </a:lnTo>
                <a:lnTo>
                  <a:pt x="898" y="124"/>
                </a:lnTo>
                <a:lnTo>
                  <a:pt x="889" y="120"/>
                </a:lnTo>
                <a:lnTo>
                  <a:pt x="882" y="112"/>
                </a:lnTo>
                <a:lnTo>
                  <a:pt x="870" y="108"/>
                </a:lnTo>
                <a:lnTo>
                  <a:pt x="860" y="103"/>
                </a:lnTo>
                <a:lnTo>
                  <a:pt x="850" y="100"/>
                </a:lnTo>
                <a:lnTo>
                  <a:pt x="843" y="98"/>
                </a:lnTo>
                <a:lnTo>
                  <a:pt x="833" y="95"/>
                </a:lnTo>
                <a:lnTo>
                  <a:pt x="826" y="93"/>
                </a:lnTo>
                <a:lnTo>
                  <a:pt x="795" y="93"/>
                </a:lnTo>
                <a:lnTo>
                  <a:pt x="766" y="98"/>
                </a:lnTo>
                <a:lnTo>
                  <a:pt x="752" y="103"/>
                </a:lnTo>
                <a:lnTo>
                  <a:pt x="737" y="69"/>
                </a:lnTo>
                <a:lnTo>
                  <a:pt x="718" y="45"/>
                </a:lnTo>
                <a:lnTo>
                  <a:pt x="709" y="38"/>
                </a:lnTo>
                <a:lnTo>
                  <a:pt x="697" y="28"/>
                </a:lnTo>
                <a:lnTo>
                  <a:pt x="685" y="21"/>
                </a:lnTo>
                <a:lnTo>
                  <a:pt x="673" y="16"/>
                </a:lnTo>
                <a:lnTo>
                  <a:pt x="661" y="14"/>
                </a:lnTo>
                <a:lnTo>
                  <a:pt x="646" y="9"/>
                </a:lnTo>
                <a:lnTo>
                  <a:pt x="632" y="7"/>
                </a:lnTo>
                <a:lnTo>
                  <a:pt x="620" y="4"/>
                </a:lnTo>
                <a:lnTo>
                  <a:pt x="567" y="0"/>
                </a:lnTo>
                <a:lnTo>
                  <a:pt x="542" y="0"/>
                </a:lnTo>
                <a:lnTo>
                  <a:pt x="530" y="2"/>
                </a:lnTo>
                <a:lnTo>
                  <a:pt x="513" y="2"/>
                </a:lnTo>
                <a:lnTo>
                  <a:pt x="484" y="7"/>
                </a:lnTo>
                <a:lnTo>
                  <a:pt x="470" y="12"/>
                </a:lnTo>
                <a:lnTo>
                  <a:pt x="455" y="14"/>
                </a:lnTo>
                <a:lnTo>
                  <a:pt x="441" y="19"/>
                </a:lnTo>
                <a:lnTo>
                  <a:pt x="427" y="26"/>
                </a:lnTo>
                <a:lnTo>
                  <a:pt x="415" y="33"/>
                </a:lnTo>
                <a:lnTo>
                  <a:pt x="395" y="48"/>
                </a:lnTo>
                <a:lnTo>
                  <a:pt x="388" y="57"/>
                </a:lnTo>
                <a:lnTo>
                  <a:pt x="381" y="72"/>
                </a:lnTo>
                <a:lnTo>
                  <a:pt x="379" y="79"/>
                </a:lnTo>
                <a:lnTo>
                  <a:pt x="360" y="69"/>
                </a:lnTo>
                <a:lnTo>
                  <a:pt x="347" y="64"/>
                </a:lnTo>
                <a:lnTo>
                  <a:pt x="338" y="62"/>
                </a:lnTo>
                <a:lnTo>
                  <a:pt x="326" y="60"/>
                </a:lnTo>
                <a:lnTo>
                  <a:pt x="316" y="57"/>
                </a:lnTo>
                <a:lnTo>
                  <a:pt x="271" y="57"/>
                </a:lnTo>
                <a:lnTo>
                  <a:pt x="247" y="62"/>
                </a:lnTo>
                <a:lnTo>
                  <a:pt x="237" y="67"/>
                </a:lnTo>
                <a:lnTo>
                  <a:pt x="201" y="81"/>
                </a:lnTo>
                <a:lnTo>
                  <a:pt x="192" y="88"/>
                </a:lnTo>
                <a:lnTo>
                  <a:pt x="184" y="95"/>
                </a:lnTo>
                <a:lnTo>
                  <a:pt x="175" y="103"/>
                </a:lnTo>
                <a:lnTo>
                  <a:pt x="170" y="110"/>
                </a:lnTo>
                <a:lnTo>
                  <a:pt x="163" y="117"/>
                </a:lnTo>
                <a:lnTo>
                  <a:pt x="158" y="124"/>
                </a:lnTo>
                <a:lnTo>
                  <a:pt x="151" y="129"/>
                </a:lnTo>
                <a:lnTo>
                  <a:pt x="148" y="139"/>
                </a:lnTo>
                <a:lnTo>
                  <a:pt x="143" y="146"/>
                </a:lnTo>
                <a:lnTo>
                  <a:pt x="141" y="153"/>
                </a:lnTo>
                <a:lnTo>
                  <a:pt x="139" y="160"/>
                </a:lnTo>
                <a:lnTo>
                  <a:pt x="136" y="168"/>
                </a:lnTo>
                <a:lnTo>
                  <a:pt x="136" y="201"/>
                </a:lnTo>
                <a:lnTo>
                  <a:pt x="107" y="201"/>
                </a:lnTo>
                <a:lnTo>
                  <a:pt x="88" y="206"/>
                </a:lnTo>
                <a:lnTo>
                  <a:pt x="79" y="211"/>
                </a:lnTo>
                <a:lnTo>
                  <a:pt x="69" y="213"/>
                </a:lnTo>
                <a:lnTo>
                  <a:pt x="60" y="220"/>
                </a:lnTo>
                <a:lnTo>
                  <a:pt x="50" y="225"/>
                </a:lnTo>
                <a:lnTo>
                  <a:pt x="40" y="235"/>
                </a:lnTo>
                <a:lnTo>
                  <a:pt x="31" y="242"/>
                </a:lnTo>
                <a:lnTo>
                  <a:pt x="16" y="261"/>
                </a:lnTo>
                <a:lnTo>
                  <a:pt x="9" y="273"/>
                </a:lnTo>
                <a:lnTo>
                  <a:pt x="0" y="302"/>
                </a:lnTo>
                <a:lnTo>
                  <a:pt x="0" y="316"/>
                </a:lnTo>
                <a:lnTo>
                  <a:pt x="2" y="331"/>
                </a:lnTo>
                <a:lnTo>
                  <a:pt x="4" y="345"/>
                </a:lnTo>
                <a:lnTo>
                  <a:pt x="7" y="357"/>
                </a:lnTo>
                <a:lnTo>
                  <a:pt x="14" y="369"/>
                </a:lnTo>
                <a:lnTo>
                  <a:pt x="19" y="379"/>
                </a:lnTo>
                <a:lnTo>
                  <a:pt x="26" y="388"/>
                </a:lnTo>
                <a:lnTo>
                  <a:pt x="35" y="395"/>
                </a:lnTo>
                <a:lnTo>
                  <a:pt x="43" y="403"/>
                </a:lnTo>
                <a:lnTo>
                  <a:pt x="50" y="408"/>
                </a:lnTo>
                <a:lnTo>
                  <a:pt x="60" y="412"/>
                </a:lnTo>
                <a:lnTo>
                  <a:pt x="67" y="417"/>
                </a:lnTo>
                <a:lnTo>
                  <a:pt x="88" y="424"/>
                </a:lnTo>
                <a:lnTo>
                  <a:pt x="93" y="424"/>
                </a:lnTo>
                <a:lnTo>
                  <a:pt x="93" y="451"/>
                </a:lnTo>
                <a:lnTo>
                  <a:pt x="100" y="472"/>
                </a:lnTo>
                <a:lnTo>
                  <a:pt x="105" y="480"/>
                </a:lnTo>
                <a:lnTo>
                  <a:pt x="110" y="489"/>
                </a:lnTo>
                <a:lnTo>
                  <a:pt x="124" y="504"/>
                </a:lnTo>
                <a:lnTo>
                  <a:pt x="132" y="513"/>
                </a:lnTo>
                <a:lnTo>
                  <a:pt x="160" y="535"/>
                </a:lnTo>
                <a:lnTo>
                  <a:pt x="172" y="542"/>
                </a:lnTo>
                <a:lnTo>
                  <a:pt x="189" y="547"/>
                </a:lnTo>
                <a:lnTo>
                  <a:pt x="203" y="552"/>
                </a:lnTo>
                <a:lnTo>
                  <a:pt x="227" y="556"/>
                </a:lnTo>
                <a:lnTo>
                  <a:pt x="240" y="556"/>
                </a:lnTo>
                <a:lnTo>
                  <a:pt x="249" y="559"/>
                </a:lnTo>
                <a:lnTo>
                  <a:pt x="268" y="559"/>
                </a:lnTo>
                <a:lnTo>
                  <a:pt x="319" y="552"/>
                </a:lnTo>
                <a:lnTo>
                  <a:pt x="333" y="547"/>
                </a:lnTo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9131">
            <a:solidFill>
              <a:srgbClr val="C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 flipH="1">
            <a:off x="3351047" y="2492429"/>
            <a:ext cx="24309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173534" y="2249484"/>
            <a:ext cx="801823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trunk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719419" y="2114115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Sw1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873025" y="2114115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Sw2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063538" y="4966349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Sw3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22105" y="2008911"/>
            <a:ext cx="678391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Root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81980" y="2008911"/>
            <a:ext cx="678391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Root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636914" y="4534575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861295" y="4534575"/>
            <a:ext cx="673395" cy="291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spc="-150" dirty="0" err="1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F0</a:t>
            </a:r>
            <a:r>
              <a:rPr lang="en-US" sz="1400" spc="-150" dirty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/1</a:t>
            </a:r>
          </a:p>
        </p:txBody>
      </p:sp>
    </p:spTree>
    <p:extLst>
      <p:ext uri="{BB962C8B-B14F-4D97-AF65-F5344CB8AC3E}">
        <p14:creationId xmlns:p14="http://schemas.microsoft.com/office/powerpoint/2010/main" val="2880609172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PVST: </a:t>
            </a:r>
            <a:r>
              <a:rPr lang="en-US" altLang="zh-CN" sz="2400" dirty="0" err="1">
                <a:ea typeface="宋体" panose="02010600030101010101" pitchFamily="2" charset="-122"/>
              </a:rPr>
              <a:t>PerVLAN</a:t>
            </a:r>
            <a:r>
              <a:rPr lang="en-US" altLang="zh-CN" sz="2400" dirty="0">
                <a:ea typeface="宋体" panose="02010600030101010101" pitchFamily="2" charset="-122"/>
              </a:rPr>
              <a:t> Spanning-tree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59309" y="2771187"/>
            <a:ext cx="3429373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Bridge 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Priority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688682" y="2767340"/>
            <a:ext cx="5182364" cy="6540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MAC Address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9310" y="4599992"/>
            <a:ext cx="1714686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Bridge Priority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688682" y="4596145"/>
            <a:ext cx="5182364" cy="6540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MAC Address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973996" y="4596145"/>
            <a:ext cx="1714686" cy="6540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VLAN ID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12 bit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59309" y="2775034"/>
            <a:ext cx="3429373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Bridge 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Priority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50830" y="2380486"/>
            <a:ext cx="646331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STP</a:t>
            </a:r>
            <a:endParaRPr kumimoji="0" lang="en-US" sz="2000" b="1" i="0" u="none" strike="noStrike" kern="1200" cap="none" spc="0" normalizeH="0" baseline="-2500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496941" y="4197599"/>
            <a:ext cx="954107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PVST+</a:t>
            </a:r>
            <a:endParaRPr kumimoji="0" lang="en-US" sz="2000" b="1" i="0" u="none" strike="noStrike" kern="1200" cap="none" spc="0" normalizeH="0" baseline="-2500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46135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PVST: </a:t>
            </a:r>
            <a:r>
              <a:rPr lang="en-US" altLang="zh-CN" sz="2400" dirty="0" err="1">
                <a:ea typeface="宋体" panose="02010600030101010101" pitchFamily="2" charset="-122"/>
              </a:rPr>
              <a:t>PerVLAN</a:t>
            </a:r>
            <a:r>
              <a:rPr lang="en-US" altLang="zh-CN" sz="2400" dirty="0">
                <a:ea typeface="宋体" panose="02010600030101010101" pitchFamily="2" charset="-122"/>
              </a:rPr>
              <a:t> Spanning-tree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9309" y="2771187"/>
            <a:ext cx="3429373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88682" y="2767340"/>
            <a:ext cx="5182364" cy="6540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MAC Address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9310" y="4596145"/>
            <a:ext cx="1714686" cy="6540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88682" y="4596145"/>
            <a:ext cx="5182364" cy="6540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MAC Address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73996" y="4596145"/>
            <a:ext cx="1714686" cy="6540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VLAN ID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12 bit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50830" y="2380486"/>
            <a:ext cx="646331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STP</a:t>
            </a:r>
            <a:endParaRPr kumimoji="0" lang="en-US" sz="2000" b="1" i="0" u="none" strike="noStrike" kern="1200" cap="none" spc="0" normalizeH="0" baseline="-2500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96941" y="4197599"/>
            <a:ext cx="954107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PVST+</a:t>
            </a:r>
            <a:endParaRPr kumimoji="0" lang="en-US" sz="2000" b="1" i="0" u="none" strike="noStrike" kern="1200" cap="none" spc="0" normalizeH="0" baseline="-2500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9309" y="2771187"/>
            <a:ext cx="873957" cy="3485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32768</a:t>
            </a:r>
            <a:endParaRPr kumimoji="0" lang="en-US" sz="1800" b="1" i="0" u="none" strike="noStrike" kern="1200" cap="none" spc="0" normalizeH="0" baseline="-2500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9309" y="3068944"/>
            <a:ext cx="1149674" cy="3485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32768+1</a:t>
            </a:r>
            <a:endParaRPr kumimoji="0" lang="en-US" sz="1800" b="1" i="0" u="none" strike="noStrike" kern="1200" cap="none" spc="0" normalizeH="0" baseline="-2500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9505" y="4615002"/>
            <a:ext cx="873957" cy="3485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32768</a:t>
            </a:r>
            <a:endParaRPr kumimoji="0" lang="en-US" sz="1800" b="1" i="0" u="none" strike="noStrike" kern="1200" cap="none" spc="0" normalizeH="0" baseline="-2500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9505" y="4900059"/>
            <a:ext cx="1563248" cy="3485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32768+4096</a:t>
            </a:r>
            <a:endParaRPr kumimoji="0" lang="en-US" sz="1800" b="1" i="0" u="none" strike="noStrike" kern="1200" cap="none" spc="0" normalizeH="0" baseline="-2500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118493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PVST: </a:t>
            </a:r>
            <a:r>
              <a:rPr lang="en-US" altLang="zh-CN" sz="2400" dirty="0" err="1">
                <a:ea typeface="宋体" panose="02010600030101010101" pitchFamily="2" charset="-122"/>
              </a:rPr>
              <a:t>PerVLAN</a:t>
            </a:r>
            <a:r>
              <a:rPr lang="en-US" altLang="zh-CN" sz="2400" dirty="0">
                <a:ea typeface="宋体" panose="02010600030101010101" pitchFamily="2" charset="-122"/>
              </a:rPr>
              <a:t> Spanning-tree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9310" y="4599992"/>
            <a:ext cx="1714686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Bridge Priority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88682" y="4596145"/>
            <a:ext cx="5182364" cy="6540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MAC Address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3996" y="4596145"/>
            <a:ext cx="1714686" cy="6540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VLAN ID</a:t>
            </a:r>
          </a:p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12 bit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2676"/>
            <a:ext cx="9144000" cy="962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0" y="2650263"/>
            <a:ext cx="57708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32768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30832" y="2927262"/>
            <a:ext cx="1154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1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939170" y="2927262"/>
            <a:ext cx="1154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0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1608872" y="2927262"/>
            <a:ext cx="1154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0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12697" y="2927262"/>
            <a:ext cx="1154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0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30832" y="3674237"/>
            <a:ext cx="1154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1</a:t>
            </a: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939170" y="3674237"/>
            <a:ext cx="1154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0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1608872" y="3674237"/>
            <a:ext cx="1154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0</a:t>
            </a: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2212697" y="3674237"/>
            <a:ext cx="1154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1</a:t>
            </a: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2021983" y="3397238"/>
            <a:ext cx="46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defTabSz="814388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defTabSz="8143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marR="0" lvl="0" indent="0" algn="l" defTabSz="814388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Times" pitchFamily="18" charset="0"/>
              </a:rPr>
              <a:t>4096</a:t>
            </a:r>
          </a:p>
        </p:txBody>
      </p:sp>
    </p:spTree>
    <p:extLst>
      <p:ext uri="{BB962C8B-B14F-4D97-AF65-F5344CB8AC3E}">
        <p14:creationId xmlns:p14="http://schemas.microsoft.com/office/powerpoint/2010/main" val="964146295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PVST: </a:t>
            </a:r>
            <a:r>
              <a:rPr lang="en-US" altLang="zh-CN" sz="2400" dirty="0" err="1">
                <a:ea typeface="宋体" panose="02010600030101010101" pitchFamily="2" charset="-122"/>
              </a:rPr>
              <a:t>PerVLAN</a:t>
            </a:r>
            <a:r>
              <a:rPr lang="en-US" altLang="zh-CN" sz="2400" dirty="0">
                <a:ea typeface="宋体" panose="02010600030101010101" pitchFamily="2" charset="-122"/>
              </a:rPr>
              <a:t> Spanning-tree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598967" y="1558938"/>
            <a:ext cx="7919476" cy="47459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Switch#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show spanning-tree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vlan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 30 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476DC1"/>
              </a:solidFill>
              <a:effectLst/>
              <a:uLnTx/>
              <a:uFillTx/>
              <a:latin typeface="Courier New" pitchFamily="49" charset="0"/>
              <a:ea typeface="+mn-ea"/>
              <a:cs typeface="+mn-cs"/>
            </a:endParaRP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VLAN0030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Spanning tree enabled protocol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ieee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 		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40000"/>
                    <a:lumOff val="60000"/>
                  </a:srgbClr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/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79646">
                    <a:lumMod val="40000"/>
                    <a:lumOff val="60000"/>
                  </a:srgbClr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pvst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40000"/>
                    <a:lumOff val="60000"/>
                  </a:srgbClr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+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476DC1"/>
              </a:solidFill>
              <a:effectLst/>
              <a:uLnTx/>
              <a:uFillTx/>
              <a:latin typeface="Courier New" pitchFamily="49" charset="0"/>
              <a:ea typeface="+mn-ea"/>
              <a:cs typeface="+mn-cs"/>
            </a:endParaRP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Root ID 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Priority 24606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	   Address 00d0.047b.2800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	   This bridge is the root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	   Hello Time 2 sec Max Age 20 sec Forward Delay 15 sec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476DC1"/>
              </a:solidFill>
              <a:effectLst/>
              <a:uLnTx/>
              <a:uFillTx/>
              <a:latin typeface="Courier New" pitchFamily="49" charset="0"/>
              <a:ea typeface="+mn-ea"/>
              <a:cs typeface="+mn-cs"/>
            </a:endParaRP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Bridge ID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Priority 24606 (priority 24576 sys-id-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ext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 30) 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	    Address 00d0.047b.2800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	    Hello Time 2 sec Max Age 20 sec Forward Delay 15 sec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	    Aging Time 300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476DC1"/>
              </a:solidFill>
              <a:effectLst/>
              <a:uLnTx/>
              <a:uFillTx/>
              <a:latin typeface="Courier New" pitchFamily="49" charset="0"/>
              <a:ea typeface="+mn-ea"/>
              <a:cs typeface="+mn-cs"/>
            </a:endParaRP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Interface Role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Sts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 Cost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Prio.Nbr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  Type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-------- ----- --- ---  --------  ----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Gi1/1    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Desg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 LIS  4    128.1     P2p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Gi1/2     ALT  BLK  4    128.2     P2p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Gi5/1    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Desg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 LRN  4    128.257   P2p</a:t>
            </a:r>
          </a:p>
          <a:p>
            <a:pPr marL="0" marR="0" lvl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Gi5/2    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Desg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76DC1"/>
                </a:solidFill>
                <a:effectLst/>
                <a:uLnTx/>
                <a:uFillTx/>
                <a:latin typeface="Courier New" pitchFamily="49" charset="0"/>
                <a:ea typeface="+mn-ea"/>
                <a:cs typeface="+mn-cs"/>
              </a:rPr>
              <a:t> FWD  4    128.258   P2p</a:t>
            </a:r>
          </a:p>
        </p:txBody>
      </p:sp>
      <p:sp>
        <p:nvSpPr>
          <p:cNvPr id="2" name="Rectangle 1"/>
          <p:cNvSpPr/>
          <p:nvPr/>
        </p:nvSpPr>
        <p:spPr bwMode="auto">
          <a:xfrm>
            <a:off x="655638" y="2647406"/>
            <a:ext cx="7661048" cy="923108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655638" y="3735874"/>
            <a:ext cx="7661048" cy="923108"/>
          </a:xfrm>
          <a:prstGeom prst="rect">
            <a:avLst/>
          </a:prstGeom>
          <a:noFill/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1846217" y="4824342"/>
            <a:ext cx="600892" cy="1410995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2455818" y="4824342"/>
            <a:ext cx="513805" cy="1410995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599913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TMP-DEV-PPT-v8.1">
  <a:themeElements>
    <a:clrScheme name="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TMP-DEV-PPT-v8.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MP-DEV-PPT-v8.1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-DEV-PPT-v8.1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3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336599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5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6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TMP-DEV-PPT-v8.0</Template>
  <TotalTime>10510</TotalTime>
  <Words>1058</Words>
  <Application>Microsoft Office PowerPoint</Application>
  <PresentationFormat>On-screen Show (4:3)</PresentationFormat>
  <Paragraphs>468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Courier New</vt:lpstr>
      <vt:lpstr>Times</vt:lpstr>
      <vt:lpstr>Times New Roman</vt:lpstr>
      <vt:lpstr>Wingdings</vt:lpstr>
      <vt:lpstr>TMP-DEV-PPT-v8.1</vt:lpstr>
      <vt:lpstr>1_CLS_PPT_v6.0</vt:lpstr>
      <vt:lpstr>STP: Spanning-Tree Protocol</vt:lpstr>
      <vt:lpstr>STP: Loop Topology</vt:lpstr>
      <vt:lpstr>STP: Prevent Loop</vt:lpstr>
      <vt:lpstr>STP: Prevent Loop</vt:lpstr>
      <vt:lpstr>STP Progress</vt:lpstr>
      <vt:lpstr>BPDU: Bridge Protocol Data Unit</vt:lpstr>
      <vt:lpstr>STP Progress: Root Port</vt:lpstr>
      <vt:lpstr>STP Progress: Root Path Cost</vt:lpstr>
      <vt:lpstr>STP Progress: Root Path Cost</vt:lpstr>
      <vt:lpstr>STP Progress</vt:lpstr>
      <vt:lpstr>STP Progress</vt:lpstr>
      <vt:lpstr>STP Progress: Port Role</vt:lpstr>
      <vt:lpstr>STP Progress: Hello Timer 2s</vt:lpstr>
      <vt:lpstr>STP Progress: Hello Timer 2s</vt:lpstr>
      <vt:lpstr>STP Progress: Hello Timer 2s</vt:lpstr>
      <vt:lpstr>STP: Port State</vt:lpstr>
      <vt:lpstr>STP: Port State</vt:lpstr>
      <vt:lpstr>STP: Port Fast</vt:lpstr>
      <vt:lpstr>STP vs PVST+</vt:lpstr>
      <vt:lpstr>PVST: PerVLAN Spanning-tree</vt:lpstr>
      <vt:lpstr>PVST: PerVLAN Spanning-tree</vt:lpstr>
      <vt:lpstr>PVST: PerVLAN Spanning-tree</vt:lpstr>
      <vt:lpstr>PVST: PerVLAN Spanning-tree</vt:lpstr>
      <vt:lpstr>PVST: PerVLAN Spanning-tree</vt:lpstr>
    </vt:vector>
  </TitlesOfParts>
  <Manager>Erin Stanley</Manager>
  <Company>Cisco Systems,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MA-ILT-Lesson-v4.2.ppt</dc:title>
  <dc:creator>Editorial, Production, and Graphics Services (EPGS)</dc:creator>
  <dc:description>04/04, v3.1, Libby Goga_x000d_
applied new ILSG learning design_x000d_
04/24/04, v3.1, Erin Stanley_x000d_
prepared for production_x000d_
Updated; dmachado:  01.04.05_x000d_
04.07.06: jbangloy: Applied Template QACS-PPT-v7.0_x000d_
04.10.06: kayclark: DTP Check_x000d_
Edit: Michele Gilfether: 04.24.06</dc:description>
  <cp:lastModifiedBy>ADMIN</cp:lastModifiedBy>
  <cp:revision>662</cp:revision>
  <dcterms:created xsi:type="dcterms:W3CDTF">2003-04-02T15:29:42Z</dcterms:created>
  <dcterms:modified xsi:type="dcterms:W3CDTF">2020-05-31T10:53:59Z</dcterms:modified>
  <cp:category>Masters</cp:category>
</cp:coreProperties>
</file>